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8.jpg" ContentType="image/png"/>
  <Override PartName="/ppt/media/image3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7" r:id="rId2"/>
    <p:sldId id="329" r:id="rId3"/>
    <p:sldId id="308" r:id="rId4"/>
    <p:sldId id="279" r:id="rId5"/>
    <p:sldId id="303" r:id="rId6"/>
    <p:sldId id="304" r:id="rId7"/>
    <p:sldId id="309" r:id="rId8"/>
    <p:sldId id="307" r:id="rId9"/>
    <p:sldId id="330" r:id="rId10"/>
    <p:sldId id="319" r:id="rId11"/>
    <p:sldId id="320" r:id="rId12"/>
    <p:sldId id="321" r:id="rId13"/>
    <p:sldId id="322" r:id="rId14"/>
    <p:sldId id="323" r:id="rId15"/>
    <p:sldId id="331" r:id="rId16"/>
    <p:sldId id="324" r:id="rId17"/>
    <p:sldId id="325" r:id="rId18"/>
    <p:sldId id="326" r:id="rId19"/>
    <p:sldId id="327" r:id="rId20"/>
    <p:sldId id="328" r:id="rId21"/>
    <p:sldId id="332" r:id="rId22"/>
    <p:sldId id="310" r:id="rId23"/>
    <p:sldId id="311" r:id="rId24"/>
    <p:sldId id="312" r:id="rId25"/>
    <p:sldId id="313" r:id="rId26"/>
    <p:sldId id="314" r:id="rId27"/>
    <p:sldId id="315" r:id="rId28"/>
    <p:sldId id="316" r:id="rId29"/>
    <p:sldId id="317" r:id="rId30"/>
    <p:sldId id="318" r:id="rId31"/>
    <p:sldId id="333" r:id="rId32"/>
    <p:sldId id="300" r:id="rId33"/>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5400" autoAdjust="0"/>
  </p:normalViewPr>
  <p:slideViewPr>
    <p:cSldViewPr>
      <p:cViewPr varScale="1">
        <p:scale>
          <a:sx n="70" d="100"/>
          <a:sy n="70" d="100"/>
        </p:scale>
        <p:origin x="462" y="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394C66-64EB-4CAC-A74A-AEEEBD520D57}" type="datetimeFigureOut">
              <a:rPr lang="zh-CN" altLang="en-US" smtClean="0"/>
              <a:t>2018/1/16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B7F39-F3DE-4DCE-8427-05B48CA9C61B}" type="slidenum">
              <a:rPr lang="zh-CN" altLang="en-US" smtClean="0"/>
              <a:t>‹#›</a:t>
            </a:fld>
            <a:endParaRPr lang="zh-CN" altLang="en-US"/>
          </a:p>
        </p:txBody>
      </p:sp>
    </p:spTree>
    <p:extLst>
      <p:ext uri="{BB962C8B-B14F-4D97-AF65-F5344CB8AC3E}">
        <p14:creationId xmlns:p14="http://schemas.microsoft.com/office/powerpoint/2010/main" val="872970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App --- </a:t>
            </a:r>
            <a:r>
              <a:rPr lang="zh-CN" altLang="en-US" dirty="0" smtClean="0"/>
              <a:t>各种应用，如</a:t>
            </a:r>
            <a:r>
              <a:rPr lang="en-US" altLang="zh-CN" dirty="0" err="1" smtClean="0"/>
              <a:t>nginx</a:t>
            </a:r>
            <a:r>
              <a:rPr lang="zh-CN" altLang="en-US" dirty="0" smtClean="0"/>
              <a:t>，</a:t>
            </a:r>
            <a:r>
              <a:rPr lang="en-US" altLang="zh-CN" dirty="0" err="1" smtClean="0"/>
              <a:t>Mysql</a:t>
            </a:r>
            <a:r>
              <a:rPr lang="zh-CN" altLang="en-US" dirty="0" smtClean="0"/>
              <a:t>等</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Bins/Libs --- </a:t>
            </a:r>
            <a:r>
              <a:rPr lang="zh-CN" altLang="en-US" dirty="0" smtClean="0"/>
              <a:t>系统里的</a:t>
            </a:r>
            <a:r>
              <a:rPr lang="en-US" altLang="zh-CN" dirty="0" smtClean="0"/>
              <a:t>bin</a:t>
            </a:r>
            <a:r>
              <a:rPr lang="zh-CN" altLang="en-US" dirty="0" smtClean="0"/>
              <a:t>目录和二进制库</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Guest OS ---</a:t>
            </a:r>
            <a:r>
              <a:rPr lang="zh-CN" altLang="en-US" dirty="0" smtClean="0"/>
              <a:t>上面装的</a:t>
            </a:r>
            <a:r>
              <a:rPr lang="en-US" altLang="zh-CN" dirty="0" smtClean="0"/>
              <a:t>3</a:t>
            </a:r>
            <a:r>
              <a:rPr lang="zh-CN" altLang="en-US" dirty="0" smtClean="0"/>
              <a:t>个虚拟机</a:t>
            </a:r>
            <a:r>
              <a:rPr lang="en-US" altLang="zh-CN" dirty="0" smtClean="0"/>
              <a:t>,</a:t>
            </a:r>
            <a:r>
              <a:rPr lang="zh-CN" altLang="en-US" dirty="0" smtClean="0"/>
              <a:t>虚拟机上的独立的系统</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Hypervisor ---</a:t>
            </a:r>
            <a:r>
              <a:rPr lang="zh-CN" altLang="en-US" dirty="0" smtClean="0"/>
              <a:t>虚拟化核心的一个技术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Host OS ---windows</a:t>
            </a:r>
          </a:p>
        </p:txBody>
      </p:sp>
      <p:sp>
        <p:nvSpPr>
          <p:cNvPr id="4" name="灯片编号占位符 3"/>
          <p:cNvSpPr>
            <a:spLocks noGrp="1"/>
          </p:cNvSpPr>
          <p:nvPr>
            <p:ph type="sldNum" sz="quarter" idx="10"/>
          </p:nvPr>
        </p:nvSpPr>
        <p:spPr/>
        <p:txBody>
          <a:bodyPr/>
          <a:lstStyle/>
          <a:p>
            <a:fld id="{985B7F39-F3DE-4DCE-8427-05B48CA9C61B}" type="slidenum">
              <a:rPr lang="zh-CN" altLang="en-US" smtClean="0"/>
              <a:t>3</a:t>
            </a:fld>
            <a:endParaRPr lang="zh-CN" altLang="en-US"/>
          </a:p>
        </p:txBody>
      </p:sp>
    </p:spTree>
    <p:extLst>
      <p:ext uri="{BB962C8B-B14F-4D97-AF65-F5344CB8AC3E}">
        <p14:creationId xmlns:p14="http://schemas.microsoft.com/office/powerpoint/2010/main" val="3437550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985B7F39-F3DE-4DCE-8427-05B48CA9C61B}" type="slidenum">
              <a:rPr lang="zh-CN" altLang="en-US" smtClean="0"/>
              <a:t>4</a:t>
            </a:fld>
            <a:endParaRPr lang="zh-CN" altLang="en-US"/>
          </a:p>
        </p:txBody>
      </p:sp>
    </p:spTree>
    <p:extLst>
      <p:ext uri="{BB962C8B-B14F-4D97-AF65-F5344CB8AC3E}">
        <p14:creationId xmlns:p14="http://schemas.microsoft.com/office/powerpoint/2010/main" val="2414840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85B7F39-F3DE-4DCE-8427-05B48CA9C61B}" type="slidenum">
              <a:rPr lang="zh-CN" altLang="en-US" smtClean="0"/>
              <a:t>6</a:t>
            </a:fld>
            <a:endParaRPr lang="zh-CN" altLang="en-US"/>
          </a:p>
        </p:txBody>
      </p:sp>
    </p:spTree>
    <p:extLst>
      <p:ext uri="{BB962C8B-B14F-4D97-AF65-F5344CB8AC3E}">
        <p14:creationId xmlns:p14="http://schemas.microsoft.com/office/powerpoint/2010/main" val="245522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一个使用</a:t>
            </a:r>
            <a:r>
              <a:rPr lang="en-US" altLang="zh-CN" sz="1200" b="0" i="0" kern="1200" dirty="0"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容器的应用，通常由多个容器组成。使用</a:t>
            </a:r>
            <a:r>
              <a:rPr lang="en-US" altLang="zh-CN" sz="1200" b="0" i="0" kern="1200" dirty="0" smtClean="0">
                <a:solidFill>
                  <a:schemeClr val="tx1"/>
                </a:solidFill>
                <a:effectLst/>
                <a:latin typeface="+mn-lt"/>
                <a:ea typeface="+mn-ea"/>
                <a:cs typeface="+mn-cs"/>
              </a:rPr>
              <a:t>Docker Compose</a:t>
            </a:r>
            <a:r>
              <a:rPr lang="zh-CN" altLang="en-US" sz="1200" b="0" i="0" kern="1200" dirty="0" smtClean="0">
                <a:solidFill>
                  <a:schemeClr val="tx1"/>
                </a:solidFill>
                <a:effectLst/>
                <a:latin typeface="+mn-lt"/>
                <a:ea typeface="+mn-ea"/>
                <a:cs typeface="+mn-cs"/>
              </a:rPr>
              <a:t>，不再需要使用</a:t>
            </a:r>
            <a:r>
              <a:rPr lang="en-US" altLang="zh-CN" sz="1200" b="0" i="0" kern="1200" dirty="0" smtClean="0">
                <a:solidFill>
                  <a:schemeClr val="tx1"/>
                </a:solidFill>
                <a:effectLst/>
                <a:latin typeface="+mn-lt"/>
                <a:ea typeface="+mn-ea"/>
                <a:cs typeface="+mn-cs"/>
              </a:rPr>
              <a:t>shell</a:t>
            </a:r>
            <a:r>
              <a:rPr lang="zh-CN" altLang="en-US" sz="1200" b="0" i="0" kern="1200" dirty="0" smtClean="0">
                <a:solidFill>
                  <a:schemeClr val="tx1"/>
                </a:solidFill>
                <a:effectLst/>
                <a:latin typeface="+mn-lt"/>
                <a:ea typeface="+mn-ea"/>
                <a:cs typeface="+mn-cs"/>
              </a:rPr>
              <a:t>脚本来启动容器。在配置文件中，所有的容器通过</a:t>
            </a:r>
          </a:p>
          <a:p>
            <a:r>
              <a:rPr lang="en-US" altLang="zh-CN" sz="1200" b="0" i="0" kern="1200" dirty="0" smtClean="0">
                <a:solidFill>
                  <a:schemeClr val="tx1"/>
                </a:solidFill>
                <a:effectLst/>
                <a:latin typeface="+mn-lt"/>
                <a:ea typeface="+mn-ea"/>
                <a:cs typeface="+mn-cs"/>
              </a:rPr>
              <a:t>&lt;code class="</a:t>
            </a:r>
            <a:r>
              <a:rPr lang="en-US" altLang="zh-CN" sz="1200" b="0" i="0" kern="1200" dirty="0" err="1" smtClean="0">
                <a:solidFill>
                  <a:schemeClr val="tx1"/>
                </a:solidFill>
                <a:effectLst/>
                <a:latin typeface="+mn-lt"/>
                <a:ea typeface="+mn-ea"/>
                <a:cs typeface="+mn-cs"/>
              </a:rPr>
              <a:t>prettyprint</a:t>
            </a:r>
            <a:r>
              <a:rPr lang="en-US" altLang="zh-CN" sz="1200" b="0" i="0" kern="1200" dirty="0" smtClean="0">
                <a:solidFill>
                  <a:schemeClr val="tx1"/>
                </a:solidFill>
                <a:effectLst/>
                <a:latin typeface="+mn-lt"/>
                <a:ea typeface="+mn-ea"/>
                <a:cs typeface="+mn-cs"/>
              </a:rPr>
              <a:t>"&gt;services&lt;/code&gt;</a:t>
            </a:r>
          </a:p>
          <a:p>
            <a:r>
              <a:rPr lang="zh-CN" altLang="en-US" sz="1200" b="0" i="0" kern="1200" dirty="0" smtClean="0">
                <a:solidFill>
                  <a:schemeClr val="tx1"/>
                </a:solidFill>
                <a:effectLst/>
                <a:latin typeface="+mn-lt"/>
                <a:ea typeface="+mn-ea"/>
                <a:cs typeface="+mn-cs"/>
              </a:rPr>
              <a:t>来定义，然后使用</a:t>
            </a:r>
          </a:p>
          <a:p>
            <a:r>
              <a:rPr lang="en-US" altLang="zh-CN" sz="1200" b="0" i="0" kern="1200" dirty="0" smtClean="0">
                <a:solidFill>
                  <a:schemeClr val="tx1"/>
                </a:solidFill>
                <a:effectLst/>
                <a:latin typeface="+mn-lt"/>
                <a:ea typeface="+mn-ea"/>
                <a:cs typeface="+mn-cs"/>
              </a:rPr>
              <a:t>&lt;code class="</a:t>
            </a:r>
            <a:r>
              <a:rPr lang="en-US" altLang="zh-CN" sz="1200" b="0" i="0" kern="1200" dirty="0" err="1" smtClean="0">
                <a:solidFill>
                  <a:schemeClr val="tx1"/>
                </a:solidFill>
                <a:effectLst/>
                <a:latin typeface="+mn-lt"/>
                <a:ea typeface="+mn-ea"/>
                <a:cs typeface="+mn-cs"/>
              </a:rPr>
              <a:t>prettyprint</a:t>
            </a:r>
            <a:r>
              <a:rPr lang="en-US" altLang="zh-CN" sz="1200" b="0" i="0" kern="1200" dirty="0" smtClean="0">
                <a:solidFill>
                  <a:schemeClr val="tx1"/>
                </a:solidFill>
                <a:effectLst/>
                <a:latin typeface="+mn-lt"/>
                <a:ea typeface="+mn-ea"/>
                <a:cs typeface="+mn-cs"/>
              </a:rPr>
              <a:t>"&gt;</a:t>
            </a:r>
            <a:r>
              <a:rPr lang="en-US" altLang="zh-CN" sz="1200" b="0" i="0" kern="1200" dirty="0" err="1" smtClean="0">
                <a:solidFill>
                  <a:schemeClr val="tx1"/>
                </a:solidFill>
                <a:effectLst/>
                <a:latin typeface="+mn-lt"/>
                <a:ea typeface="+mn-ea"/>
                <a:cs typeface="+mn-cs"/>
              </a:rPr>
              <a:t>docker</a:t>
            </a:r>
            <a:r>
              <a:rPr lang="en-US" altLang="zh-CN" sz="1200" b="0" i="0" kern="1200" dirty="0" smtClean="0">
                <a:solidFill>
                  <a:schemeClr val="tx1"/>
                </a:solidFill>
                <a:effectLst/>
                <a:latin typeface="+mn-lt"/>
                <a:ea typeface="+mn-ea"/>
                <a:cs typeface="+mn-cs"/>
              </a:rPr>
              <a:t>-compose&lt;/code&gt;</a:t>
            </a:r>
          </a:p>
          <a:p>
            <a:r>
              <a:rPr lang="zh-CN" altLang="en-US" sz="1200" b="0" i="0" kern="1200" dirty="0" smtClean="0">
                <a:solidFill>
                  <a:schemeClr val="tx1"/>
                </a:solidFill>
                <a:effectLst/>
                <a:latin typeface="+mn-lt"/>
                <a:ea typeface="+mn-ea"/>
                <a:cs typeface="+mn-cs"/>
              </a:rPr>
              <a:t>脚本来启动，停止和重启应用，和应用中的服务以及所有依赖服务的容器。</a:t>
            </a:r>
          </a:p>
          <a:p>
            <a:endParaRPr lang="zh-CN" altLang="en-US" dirty="0"/>
          </a:p>
        </p:txBody>
      </p:sp>
      <p:sp>
        <p:nvSpPr>
          <p:cNvPr id="4" name="灯片编号占位符 3"/>
          <p:cNvSpPr>
            <a:spLocks noGrp="1"/>
          </p:cNvSpPr>
          <p:nvPr>
            <p:ph type="sldNum" sz="quarter" idx="10"/>
          </p:nvPr>
        </p:nvSpPr>
        <p:spPr/>
        <p:txBody>
          <a:bodyPr/>
          <a:lstStyle/>
          <a:p>
            <a:fld id="{8339073B-43CC-4271-9E9E-54028D546747}" type="slidenum">
              <a:rPr lang="zh-CN" altLang="en-US" smtClean="0"/>
              <a:pPr/>
              <a:t>10</a:t>
            </a:fld>
            <a:endParaRPr lang="zh-CN" altLang="en-US"/>
          </a:p>
        </p:txBody>
      </p:sp>
    </p:spTree>
    <p:extLst>
      <p:ext uri="{BB962C8B-B14F-4D97-AF65-F5344CB8AC3E}">
        <p14:creationId xmlns:p14="http://schemas.microsoft.com/office/powerpoint/2010/main" val="1834699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Compose</a:t>
            </a:r>
            <a:r>
              <a:rPr lang="zh-CN" altLang="en-US" dirty="0" smtClean="0"/>
              <a:t>使用项目名称来隔离多个不同的环境，可以在不同的上下文中使用相同的项目名称：比如在开发主机上，同一环境中创建不同的副本；在</a:t>
            </a:r>
            <a:r>
              <a:rPr lang="en-US" altLang="zh-CN" dirty="0" smtClean="0"/>
              <a:t>CI</a:t>
            </a:r>
            <a:r>
              <a:rPr lang="zh-CN" altLang="en-US" dirty="0" smtClean="0"/>
              <a:t>服务器上，将项目名称设置为唯一的编译号来保证不同的编译版本彼此能够独立存在且不受影响；在共享主机或者开发主机上，可以保证拥有相同名称的不同项目彼此间不受干扰。</a:t>
            </a:r>
            <a:endParaRPr lang="en-US" altLang="zh-CN" dirty="0" smtClean="0"/>
          </a:p>
          <a:p>
            <a:r>
              <a:rPr lang="en-US" altLang="zh-CN" dirty="0" smtClean="0"/>
              <a:t>Compose</a:t>
            </a:r>
            <a:r>
              <a:rPr lang="zh-CN" altLang="en-US" dirty="0" smtClean="0"/>
              <a:t>会保存服务中的所有数据卷，当</a:t>
            </a:r>
            <a:r>
              <a:rPr lang="en-US" altLang="zh-CN" dirty="0" err="1" smtClean="0"/>
              <a:t>docker</a:t>
            </a:r>
            <a:r>
              <a:rPr lang="en-US" altLang="zh-CN" dirty="0" smtClean="0"/>
              <a:t>-compose up </a:t>
            </a:r>
            <a:r>
              <a:rPr lang="zh-CN" altLang="en-US" dirty="0" smtClean="0"/>
              <a:t>命令运行时，会将旧容器中的数据卷加载到新容器中，以此来保证数据卷中数据的完整性。</a:t>
            </a:r>
            <a:endParaRPr lang="en-US" altLang="zh-CN" dirty="0" smtClean="0"/>
          </a:p>
          <a:p>
            <a:r>
              <a:rPr lang="en-US" altLang="zh-CN" dirty="0" smtClean="0"/>
              <a:t>Compose </a:t>
            </a:r>
            <a:r>
              <a:rPr lang="zh-CN" altLang="en-US" dirty="0" smtClean="0"/>
              <a:t>会把创建容器的配置信息进行存储，当重启一个没有任何改变的服务时，</a:t>
            </a:r>
            <a:r>
              <a:rPr lang="en-US" altLang="zh-CN" dirty="0" smtClean="0"/>
              <a:t>compose</a:t>
            </a:r>
            <a:r>
              <a:rPr lang="zh-CN" altLang="en-US" dirty="0" smtClean="0"/>
              <a:t>会重用已有容器。以此来保证部署过程异常迅速</a:t>
            </a:r>
            <a:endParaRPr lang="en-US" altLang="zh-CN" dirty="0" smtClean="0"/>
          </a:p>
          <a:p>
            <a:r>
              <a:rPr lang="en-US" altLang="zh-CN" dirty="0" smtClean="0"/>
              <a:t>Compose</a:t>
            </a:r>
            <a:r>
              <a:rPr lang="zh-CN" altLang="en-US" dirty="0" smtClean="0"/>
              <a:t>文件支持变量。可以针对不同环境和用户，使用变量来定制应用。可以使用</a:t>
            </a:r>
            <a:r>
              <a:rPr lang="en-US" altLang="zh-CN" dirty="0" smtClean="0"/>
              <a:t>extends</a:t>
            </a:r>
            <a:r>
              <a:rPr lang="zh-CN" altLang="en-US" dirty="0" smtClean="0"/>
              <a:t>来扩展一个</a:t>
            </a:r>
            <a:r>
              <a:rPr lang="en-US" altLang="zh-CN" dirty="0" smtClean="0"/>
              <a:t>compose</a:t>
            </a:r>
            <a:r>
              <a:rPr lang="zh-CN" altLang="en-US" dirty="0" smtClean="0"/>
              <a:t>文件，也可以创建多个</a:t>
            </a:r>
            <a:r>
              <a:rPr lang="en-US" altLang="zh-CN" dirty="0" smtClean="0"/>
              <a:t>compose</a:t>
            </a:r>
            <a:r>
              <a:rPr lang="zh-CN" altLang="en-US" dirty="0" smtClean="0"/>
              <a:t>文件</a:t>
            </a:r>
            <a:endParaRPr lang="zh-CN" altLang="en-US" dirty="0"/>
          </a:p>
        </p:txBody>
      </p:sp>
      <p:sp>
        <p:nvSpPr>
          <p:cNvPr id="4" name="灯片编号占位符 3"/>
          <p:cNvSpPr>
            <a:spLocks noGrp="1"/>
          </p:cNvSpPr>
          <p:nvPr>
            <p:ph type="sldNum" sz="quarter" idx="10"/>
          </p:nvPr>
        </p:nvSpPr>
        <p:spPr/>
        <p:txBody>
          <a:bodyPr/>
          <a:lstStyle/>
          <a:p>
            <a:fld id="{8339073B-43CC-4271-9E9E-54028D546747}" type="slidenum">
              <a:rPr lang="zh-CN" altLang="en-US" smtClean="0"/>
              <a:pPr/>
              <a:t>11</a:t>
            </a:fld>
            <a:endParaRPr lang="zh-CN" altLang="en-US"/>
          </a:p>
        </p:txBody>
      </p:sp>
    </p:spTree>
    <p:extLst>
      <p:ext uri="{BB962C8B-B14F-4D97-AF65-F5344CB8AC3E}">
        <p14:creationId xmlns:p14="http://schemas.microsoft.com/office/powerpoint/2010/main" val="2745690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在开发环境中，</a:t>
            </a:r>
            <a:r>
              <a:rPr lang="en-US" altLang="zh-CN" dirty="0" smtClean="0"/>
              <a:t>compose</a:t>
            </a:r>
            <a:r>
              <a:rPr lang="zh-CN" altLang="en-US" dirty="0" smtClean="0"/>
              <a:t>命令行工具可以给应用提供相对独立的运行环境，并且可以实现与之交互。</a:t>
            </a:r>
            <a:r>
              <a:rPr lang="en-US" altLang="zh-CN" dirty="0" smtClean="0"/>
              <a:t>compose</a:t>
            </a:r>
            <a:r>
              <a:rPr lang="zh-CN" altLang="en-US" dirty="0" smtClean="0"/>
              <a:t>文件不仅可以用来配置应用服务，还可以用来配置与之相关的各种应用（如：数据库、队列等）。使用</a:t>
            </a:r>
            <a:r>
              <a:rPr lang="en-US" altLang="zh-CN" dirty="0" smtClean="0"/>
              <a:t>compose</a:t>
            </a:r>
            <a:r>
              <a:rPr lang="zh-CN" altLang="en-US" dirty="0" smtClean="0"/>
              <a:t>命令行工具后，当你需要为这些相关的各种应用创建或者启动容器的时候，只需一个命令。</a:t>
            </a:r>
            <a:endParaRPr lang="en-US" altLang="zh-CN" dirty="0" smtClean="0"/>
          </a:p>
          <a:p>
            <a:r>
              <a:rPr lang="zh-CN" altLang="en-US" dirty="0" smtClean="0"/>
              <a:t>在自动测试环境中，</a:t>
            </a:r>
            <a:r>
              <a:rPr lang="en-US" altLang="zh-CN" dirty="0" smtClean="0"/>
              <a:t>compose</a:t>
            </a:r>
            <a:r>
              <a:rPr lang="zh-CN" altLang="en-US" dirty="0" smtClean="0"/>
              <a:t>为测试类提供了相对独立的测试环境。只要在</a:t>
            </a:r>
            <a:r>
              <a:rPr lang="en-US" altLang="zh-CN" dirty="0" smtClean="0"/>
              <a:t>compose</a:t>
            </a:r>
            <a:r>
              <a:rPr lang="zh-CN" altLang="en-US" dirty="0" smtClean="0"/>
              <a:t>文件中定义了整个环境的配置参数，就可以用简单的命令来创建和销毁测试环境。</a:t>
            </a:r>
            <a:endParaRPr lang="en-US" altLang="zh-CN" dirty="0" smtClean="0"/>
          </a:p>
          <a:p>
            <a:r>
              <a:rPr lang="zh-CN" altLang="en-US" dirty="0" smtClean="0"/>
              <a:t>：通常情况下，</a:t>
            </a:r>
            <a:r>
              <a:rPr lang="en-US" altLang="zh-CN" dirty="0" smtClean="0"/>
              <a:t>compose</a:t>
            </a:r>
            <a:r>
              <a:rPr lang="zh-CN" altLang="en-US" dirty="0" smtClean="0"/>
              <a:t>主要用于开发和测试流程上。但也可以用</a:t>
            </a:r>
            <a:r>
              <a:rPr lang="en-US" altLang="zh-CN" dirty="0" smtClean="0"/>
              <a:t>compose</a:t>
            </a:r>
            <a:r>
              <a:rPr lang="zh-CN" altLang="en-US" dirty="0" smtClean="0"/>
              <a:t>来部署远程的</a:t>
            </a:r>
            <a:r>
              <a:rPr lang="en-US" altLang="zh-CN" dirty="0" err="1" smtClean="0"/>
              <a:t>docker</a:t>
            </a:r>
            <a:r>
              <a:rPr lang="en-US" altLang="zh-CN" dirty="0" smtClean="0"/>
              <a:t> engine</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8339073B-43CC-4271-9E9E-54028D546747}" type="slidenum">
              <a:rPr lang="zh-CN" altLang="en-US" smtClean="0"/>
              <a:pPr/>
              <a:t>12</a:t>
            </a:fld>
            <a:endParaRPr lang="zh-CN" altLang="en-US"/>
          </a:p>
        </p:txBody>
      </p:sp>
    </p:spTree>
    <p:extLst>
      <p:ext uri="{BB962C8B-B14F-4D97-AF65-F5344CB8AC3E}">
        <p14:creationId xmlns:p14="http://schemas.microsoft.com/office/powerpoint/2010/main" val="2363845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在开发环境中，</a:t>
            </a:r>
            <a:r>
              <a:rPr lang="en-US" altLang="zh-CN" dirty="0"/>
              <a:t>compose</a:t>
            </a:r>
            <a:r>
              <a:rPr lang="zh-CN" altLang="en-US" dirty="0"/>
              <a:t>命令行工具可以给应用提供相对独立的运行环境，并且可以实现与之交互。</a:t>
            </a:r>
            <a:r>
              <a:rPr lang="en-US" altLang="zh-CN" dirty="0"/>
              <a:t>compose</a:t>
            </a:r>
            <a:r>
              <a:rPr lang="zh-CN" altLang="en-US" dirty="0"/>
              <a:t>文件不仅可以用来配置应用服务，还可以用来配置与之相关的各种应用（如：数据库、队列等）。使用</a:t>
            </a:r>
            <a:r>
              <a:rPr lang="en-US" altLang="zh-CN" dirty="0"/>
              <a:t>compose</a:t>
            </a:r>
            <a:r>
              <a:rPr lang="zh-CN" altLang="en-US" dirty="0"/>
              <a:t>命令行工具后，当你需要为这些相关的各种应用创建或者启动容器的时候，只需一个命令。</a:t>
            </a:r>
            <a:endParaRPr lang="en-US" altLang="zh-CN" dirty="0"/>
          </a:p>
          <a:p>
            <a:r>
              <a:rPr lang="zh-CN" altLang="en-US" dirty="0"/>
              <a:t>在自动测试环境中，</a:t>
            </a:r>
            <a:r>
              <a:rPr lang="en-US" altLang="zh-CN" dirty="0"/>
              <a:t>compose</a:t>
            </a:r>
            <a:r>
              <a:rPr lang="zh-CN" altLang="en-US" dirty="0"/>
              <a:t>为测试类提供了相对独立的测试环境。只要在</a:t>
            </a:r>
            <a:r>
              <a:rPr lang="en-US" altLang="zh-CN" dirty="0"/>
              <a:t>compose</a:t>
            </a:r>
            <a:r>
              <a:rPr lang="zh-CN" altLang="en-US" dirty="0"/>
              <a:t>文件中定义了整个环境的配置参数，就可以用简单的命令来创建和销毁测试环境。</a:t>
            </a:r>
            <a:endParaRPr lang="en-US" altLang="zh-CN" dirty="0"/>
          </a:p>
          <a:p>
            <a:r>
              <a:rPr lang="zh-CN" altLang="en-US" dirty="0"/>
              <a:t>：通常情况下，</a:t>
            </a:r>
            <a:r>
              <a:rPr lang="en-US" altLang="zh-CN" dirty="0"/>
              <a:t>compose</a:t>
            </a:r>
            <a:r>
              <a:rPr lang="zh-CN" altLang="en-US" dirty="0"/>
              <a:t>主要用于开发和测试流程上。但也可以用</a:t>
            </a:r>
            <a:r>
              <a:rPr lang="en-US" altLang="zh-CN" dirty="0"/>
              <a:t>compose</a:t>
            </a:r>
            <a:r>
              <a:rPr lang="zh-CN" altLang="en-US" dirty="0"/>
              <a:t>来部署远程的</a:t>
            </a:r>
            <a:r>
              <a:rPr lang="en-US" altLang="zh-CN" dirty="0" err="1"/>
              <a:t>docker</a:t>
            </a:r>
            <a:r>
              <a:rPr lang="en-US" altLang="zh-CN" dirty="0"/>
              <a:t> engine</a:t>
            </a:r>
            <a:r>
              <a:rPr lang="zh-CN" altLang="en-US" dirty="0"/>
              <a:t>。</a:t>
            </a:r>
          </a:p>
        </p:txBody>
      </p:sp>
      <p:sp>
        <p:nvSpPr>
          <p:cNvPr id="4" name="灯片编号占位符 3"/>
          <p:cNvSpPr>
            <a:spLocks noGrp="1"/>
          </p:cNvSpPr>
          <p:nvPr>
            <p:ph type="sldNum" sz="quarter" idx="10"/>
          </p:nvPr>
        </p:nvSpPr>
        <p:spPr/>
        <p:txBody>
          <a:bodyPr/>
          <a:lstStyle/>
          <a:p>
            <a:fld id="{8339073B-43CC-4271-9E9E-54028D546747}" type="slidenum">
              <a:rPr lang="zh-CN" altLang="en-US" smtClean="0"/>
              <a:t>14</a:t>
            </a:fld>
            <a:endParaRPr lang="zh-CN" altLang="en-US"/>
          </a:p>
        </p:txBody>
      </p:sp>
    </p:spTree>
    <p:extLst>
      <p:ext uri="{BB962C8B-B14F-4D97-AF65-F5344CB8AC3E}">
        <p14:creationId xmlns:p14="http://schemas.microsoft.com/office/powerpoint/2010/main" val="706119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
    <p:spTree>
      <p:nvGrpSpPr>
        <p:cNvPr id="1" name=""/>
        <p:cNvGrpSpPr/>
        <p:nvPr/>
      </p:nvGrpSpPr>
      <p:grpSpPr>
        <a:xfrm>
          <a:off x="0" y="0"/>
          <a:ext cx="0" cy="0"/>
          <a:chOff x="0" y="0"/>
          <a:chExt cx="0" cy="0"/>
        </a:xfrm>
      </p:grpSpPr>
      <p:sp>
        <p:nvSpPr>
          <p:cNvPr id="16" name="矩形 15"/>
          <p:cNvSpPr/>
          <p:nvPr/>
        </p:nvSpPr>
        <p:spPr>
          <a:xfrm>
            <a:off x="0" y="0"/>
            <a:ext cx="12190413" cy="6858000"/>
          </a:xfrm>
          <a:prstGeom prst="rect">
            <a:avLst/>
          </a:prstGeom>
          <a:solidFill>
            <a:sysClr val="window" lastClr="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solidFill>
              <a:effectLst/>
              <a:uLnTx/>
              <a:uFillTx/>
              <a:latin typeface="Calibri"/>
              <a:ea typeface="宋体" panose="02010600030101010101" pitchFamily="2" charset="-122"/>
            </a:endParaRPr>
          </a:p>
        </p:txBody>
      </p:sp>
      <p:pic>
        <p:nvPicPr>
          <p:cNvPr id="8" name="Picture 2055" descr="色条 拷贝"/>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4" y="1539081"/>
            <a:ext cx="12190413"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82774" y="2175772"/>
            <a:ext cx="10624862" cy="2446332"/>
          </a:xfrm>
        </p:spPr>
        <p:txBody>
          <a:bodyPr anchor="ctr">
            <a:noAutofit/>
          </a:bodyPr>
          <a:lstStyle>
            <a:lvl1pPr marL="0" algn="ctr" defTabSz="914400" rtl="0" eaLnBrk="1" fontAlgn="base" latinLnBrk="0" hangingPunct="1">
              <a:lnSpc>
                <a:spcPct val="120000"/>
              </a:lnSpc>
              <a:spcBef>
                <a:spcPct val="0"/>
              </a:spcBef>
              <a:spcAft>
                <a:spcPct val="0"/>
              </a:spcAft>
              <a:defRPr lang="en-US" sz="4800" b="1" kern="1200" spc="300" dirty="0">
                <a:solidFill>
                  <a:schemeClr val="bg1"/>
                </a:solidFill>
                <a:effectLst/>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005991" y="5239548"/>
            <a:ext cx="8178431" cy="729377"/>
          </a:xfrm>
          <a:ln>
            <a:noFill/>
          </a:ln>
        </p:spPr>
        <p:txBody>
          <a:bodyPr anchor="ctr">
            <a:normAutofit/>
          </a:bodyPr>
          <a:lstStyle>
            <a:lvl1pPr marL="0" indent="0" algn="ctr">
              <a:lnSpc>
                <a:spcPct val="120000"/>
              </a:lnSpc>
              <a:buNone/>
              <a:defRPr lang="zh-CN" altLang="en-US" sz="2400" b="1" kern="1200" spc="300" dirty="0" smtClean="0">
                <a:solidFill>
                  <a:schemeClr val="tx1"/>
                </a:solidFill>
                <a:latin typeface="微软雅黑" panose="020B0503020204020204" pitchFamily="34" charset="-122"/>
                <a:ea typeface="微软雅黑" panose="020B0503020204020204" pitchFamily="34" charset="-122"/>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5" name="文本占位符 4"/>
          <p:cNvSpPr>
            <a:spLocks noGrp="1"/>
          </p:cNvSpPr>
          <p:nvPr>
            <p:ph type="body" sz="quarter" idx="15"/>
          </p:nvPr>
        </p:nvSpPr>
        <p:spPr>
          <a:xfrm>
            <a:off x="3627898" y="5968925"/>
            <a:ext cx="4934614" cy="731757"/>
          </a:xfrm>
          <a:ln>
            <a:noFill/>
          </a:ln>
        </p:spPr>
        <p:txBody>
          <a:bodyPr anchor="ctr">
            <a:noAutofit/>
          </a:bodyPr>
          <a:lstStyle>
            <a:lvl1pPr marL="0" indent="0" algn="ctr" defTabSz="914400" rtl="0" eaLnBrk="1" latinLnBrk="0" hangingPunct="1">
              <a:lnSpc>
                <a:spcPct val="120000"/>
              </a:lnSpc>
              <a:spcBef>
                <a:spcPts val="1000"/>
              </a:spcBef>
              <a:buFont typeface="Arial" panose="020B0604020202020204" pitchFamily="34" charset="0"/>
              <a:buNone/>
              <a:defRPr lang="zh-CN" altLang="en-US" sz="2000" kern="1200" spc="300" dirty="0" smtClean="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smtClean="0"/>
              <a:t>单击此处编辑母版文本样式</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3213" y="315762"/>
            <a:ext cx="1411214" cy="972000"/>
          </a:xfrm>
          <a:prstGeom prst="rect">
            <a:avLst/>
          </a:prstGeom>
        </p:spPr>
      </p:pic>
    </p:spTree>
    <p:extLst>
      <p:ext uri="{BB962C8B-B14F-4D97-AF65-F5344CB8AC3E}">
        <p14:creationId xmlns:p14="http://schemas.microsoft.com/office/powerpoint/2010/main" val="7707389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一栏内容">
    <p:spTree>
      <p:nvGrpSpPr>
        <p:cNvPr id="1" name=""/>
        <p:cNvGrpSpPr/>
        <p:nvPr/>
      </p:nvGrpSpPr>
      <p:grpSpPr>
        <a:xfrm>
          <a:off x="0" y="0"/>
          <a:ext cx="0" cy="0"/>
          <a:chOff x="0" y="0"/>
          <a:chExt cx="0" cy="0"/>
        </a:xfrm>
      </p:grpSpPr>
      <p:sp>
        <p:nvSpPr>
          <p:cNvPr id="14" name="灯片编号占位符 13"/>
          <p:cNvSpPr>
            <a:spLocks noGrp="1"/>
          </p:cNvSpPr>
          <p:nvPr>
            <p:ph type="sldNum" sz="quarter" idx="10"/>
          </p:nvPr>
        </p:nvSpPr>
        <p:spPr/>
        <p:txBody>
          <a:bodyPr/>
          <a:lstStyle/>
          <a:p>
            <a:fld id="{0C913308-F349-4B6D-A68A-DD1791B4A57B}" type="slidenum">
              <a:rPr lang="zh-CN" altLang="en-US" smtClean="0"/>
              <a:t>‹#›</a:t>
            </a:fld>
            <a:endParaRPr lang="zh-CN" altLang="en-US"/>
          </a:p>
        </p:txBody>
      </p:sp>
      <p:sp>
        <p:nvSpPr>
          <p:cNvPr id="4" name="标题 3"/>
          <p:cNvSpPr>
            <a:spLocks noGrp="1"/>
          </p:cNvSpPr>
          <p:nvPr>
            <p:ph type="title"/>
          </p:nvPr>
        </p:nvSpPr>
        <p:spPr/>
        <p:txBody>
          <a:bodyPr/>
          <a:lstStyle/>
          <a:p>
            <a:r>
              <a:rPr lang="zh-CN" altLang="en-US" smtClean="0"/>
              <a:t>单击此处编辑母版标题样式</a:t>
            </a:r>
            <a:endParaRPr lang="zh-CN" altLang="en-US" dirty="0"/>
          </a:p>
        </p:txBody>
      </p:sp>
      <p:sp>
        <p:nvSpPr>
          <p:cNvPr id="6" name="Text Placeholder 2"/>
          <p:cNvSpPr>
            <a:spLocks noGrp="1"/>
          </p:cNvSpPr>
          <p:nvPr>
            <p:ph idx="1"/>
          </p:nvPr>
        </p:nvSpPr>
        <p:spPr>
          <a:xfrm>
            <a:off x="324813" y="1075766"/>
            <a:ext cx="11540790" cy="5335786"/>
          </a:xfrm>
          <a:prstGeom prst="rect">
            <a:avLst/>
          </a:prstGeom>
          <a:ln>
            <a:noFill/>
            <a:prstDash val="solid"/>
          </a:ln>
        </p:spPr>
        <p:txBody>
          <a:bodyPr vert="horz" lIns="0" tIns="0" rIns="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13338582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6" name="灯片编号占位符 5"/>
          <p:cNvSpPr>
            <a:spLocks noGrp="1"/>
          </p:cNvSpPr>
          <p:nvPr>
            <p:ph type="sldNum" sz="quarter" idx="10"/>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5220578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0C913308-F349-4B6D-A68A-DD1791B4A57B}" type="slidenum">
              <a:rPr lang="zh-CN" altLang="en-US" smtClean="0"/>
              <a:t>‹#›</a:t>
            </a:fld>
            <a:endParaRPr lang="zh-CN" altLang="en-US"/>
          </a:p>
        </p:txBody>
      </p:sp>
      <p:sp>
        <p:nvSpPr>
          <p:cNvPr id="4" name="矩形 3"/>
          <p:cNvSpPr/>
          <p:nvPr/>
        </p:nvSpPr>
        <p:spPr>
          <a:xfrm>
            <a:off x="0" y="0"/>
            <a:ext cx="12190413"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bg1"/>
              </a:solidFill>
            </a:endParaRPr>
          </a:p>
        </p:txBody>
      </p:sp>
      <p:sp>
        <p:nvSpPr>
          <p:cNvPr id="5" name="矩形 4"/>
          <p:cNvSpPr/>
          <p:nvPr/>
        </p:nvSpPr>
        <p:spPr>
          <a:xfrm>
            <a:off x="0" y="0"/>
            <a:ext cx="283126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bg1"/>
              </a:solidFill>
            </a:endParaRPr>
          </a:p>
        </p:txBody>
      </p:sp>
      <p:sp>
        <p:nvSpPr>
          <p:cNvPr id="12" name="TextBox 11"/>
          <p:cNvSpPr txBox="1"/>
          <p:nvPr/>
        </p:nvSpPr>
        <p:spPr>
          <a:xfrm>
            <a:off x="507816" y="404664"/>
            <a:ext cx="1890617" cy="523220"/>
          </a:xfrm>
          <a:prstGeom prst="rect">
            <a:avLst/>
          </a:prstGeom>
          <a:noFill/>
        </p:spPr>
        <p:txBody>
          <a:bodyPr wrap="square" rtlCol="0">
            <a:spAutoFit/>
          </a:bodyPr>
          <a:lstStyle/>
          <a:p>
            <a:r>
              <a:rPr lang="zh-CN" altLang="en-US" sz="2800" b="1" dirty="0" smtClean="0">
                <a:solidFill>
                  <a:schemeClr val="bg1"/>
                </a:solidFill>
              </a:rPr>
              <a:t>目录</a:t>
            </a:r>
            <a:endParaRPr lang="zh-CN" altLang="en-US" sz="2800" b="1" dirty="0">
              <a:solidFill>
                <a:schemeClr val="bg1"/>
              </a:solidFill>
            </a:endParaRPr>
          </a:p>
        </p:txBody>
      </p:sp>
      <p:sp>
        <p:nvSpPr>
          <p:cNvPr id="2" name="椭圆 1"/>
          <p:cNvSpPr/>
          <p:nvPr/>
        </p:nvSpPr>
        <p:spPr>
          <a:xfrm>
            <a:off x="2396541" y="2475112"/>
            <a:ext cx="840069" cy="853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bg1"/>
              </a:solidFill>
            </a:endParaRPr>
          </a:p>
        </p:txBody>
      </p:sp>
      <p:sp>
        <p:nvSpPr>
          <p:cNvPr id="16" name="椭圆 15"/>
          <p:cNvSpPr/>
          <p:nvPr/>
        </p:nvSpPr>
        <p:spPr>
          <a:xfrm>
            <a:off x="2411234" y="4085333"/>
            <a:ext cx="840069" cy="853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bg1"/>
              </a:solidFill>
            </a:endParaRPr>
          </a:p>
        </p:txBody>
      </p:sp>
      <p:sp>
        <p:nvSpPr>
          <p:cNvPr id="17" name="椭圆 16"/>
          <p:cNvSpPr/>
          <p:nvPr/>
        </p:nvSpPr>
        <p:spPr>
          <a:xfrm>
            <a:off x="2411234" y="5590498"/>
            <a:ext cx="840069" cy="853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bg1"/>
              </a:solidFill>
            </a:endParaRPr>
          </a:p>
        </p:txBody>
      </p:sp>
      <p:sp>
        <p:nvSpPr>
          <p:cNvPr id="13" name="椭圆 12"/>
          <p:cNvSpPr/>
          <p:nvPr/>
        </p:nvSpPr>
        <p:spPr>
          <a:xfrm>
            <a:off x="2362143" y="792172"/>
            <a:ext cx="840069" cy="8539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bg1"/>
              </a:solidFill>
            </a:endParaRPr>
          </a:p>
        </p:txBody>
      </p:sp>
      <p:sp>
        <p:nvSpPr>
          <p:cNvPr id="18" name="椭圆 17"/>
          <p:cNvSpPr/>
          <p:nvPr/>
        </p:nvSpPr>
        <p:spPr>
          <a:xfrm>
            <a:off x="2466600" y="903573"/>
            <a:ext cx="631153" cy="631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rPr>
              <a:t>1</a:t>
            </a:r>
            <a:endParaRPr lang="zh-CN" altLang="en-US" sz="2800" b="1" dirty="0" smtClean="0">
              <a:solidFill>
                <a:schemeClr val="bg1"/>
              </a:solidFill>
            </a:endParaRPr>
          </a:p>
        </p:txBody>
      </p:sp>
      <p:sp>
        <p:nvSpPr>
          <p:cNvPr id="19" name="椭圆 18"/>
          <p:cNvSpPr/>
          <p:nvPr/>
        </p:nvSpPr>
        <p:spPr>
          <a:xfrm>
            <a:off x="2515691" y="2586513"/>
            <a:ext cx="631153" cy="631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rPr>
              <a:t>2</a:t>
            </a:r>
            <a:endParaRPr lang="zh-CN" altLang="en-US" sz="2800" b="1" dirty="0" smtClean="0">
              <a:solidFill>
                <a:schemeClr val="bg1"/>
              </a:solidFill>
            </a:endParaRPr>
          </a:p>
        </p:txBody>
      </p:sp>
      <p:sp>
        <p:nvSpPr>
          <p:cNvPr id="20" name="椭圆 19"/>
          <p:cNvSpPr/>
          <p:nvPr/>
        </p:nvSpPr>
        <p:spPr>
          <a:xfrm>
            <a:off x="2525595" y="4196734"/>
            <a:ext cx="631153" cy="631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rPr>
              <a:t>3</a:t>
            </a:r>
            <a:endParaRPr lang="zh-CN" altLang="en-US" sz="2800" b="1" dirty="0" smtClean="0">
              <a:solidFill>
                <a:schemeClr val="bg1"/>
              </a:solidFill>
            </a:endParaRPr>
          </a:p>
        </p:txBody>
      </p:sp>
      <p:sp>
        <p:nvSpPr>
          <p:cNvPr id="14" name="椭圆 13"/>
          <p:cNvSpPr/>
          <p:nvPr/>
        </p:nvSpPr>
        <p:spPr>
          <a:xfrm>
            <a:off x="2525595" y="5701899"/>
            <a:ext cx="631153" cy="6311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rPr>
              <a:t>4</a:t>
            </a:r>
            <a:endParaRPr lang="zh-CN" altLang="en-US" sz="2800" b="1" dirty="0" smtClean="0">
              <a:solidFill>
                <a:schemeClr val="bg1"/>
              </a:solidFill>
            </a:endParaRPr>
          </a:p>
        </p:txBody>
      </p:sp>
    </p:spTree>
    <p:extLst>
      <p:ext uri="{BB962C8B-B14F-4D97-AF65-F5344CB8AC3E}">
        <p14:creationId xmlns:p14="http://schemas.microsoft.com/office/powerpoint/2010/main" val="4058378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一栏副标简">
    <p:spTree>
      <p:nvGrpSpPr>
        <p:cNvPr id="1" name=""/>
        <p:cNvGrpSpPr/>
        <p:nvPr/>
      </p:nvGrpSpPr>
      <p:grpSpPr>
        <a:xfrm>
          <a:off x="0" y="0"/>
          <a:ext cx="0" cy="0"/>
          <a:chOff x="0" y="0"/>
          <a:chExt cx="0" cy="0"/>
        </a:xfrm>
      </p:grpSpPr>
      <p:sp>
        <p:nvSpPr>
          <p:cNvPr id="14" name="灯片编号占位符 13"/>
          <p:cNvSpPr>
            <a:spLocks noGrp="1"/>
          </p:cNvSpPr>
          <p:nvPr>
            <p:ph type="sldNum" sz="quarter" idx="10"/>
          </p:nvPr>
        </p:nvSpPr>
        <p:spPr/>
        <p:txBody>
          <a:bodyPr/>
          <a:lstStyle/>
          <a:p>
            <a:fld id="{0C913308-F349-4B6D-A68A-DD1791B4A57B}" type="slidenum">
              <a:rPr lang="zh-CN" altLang="en-US" smtClean="0"/>
              <a:t>‹#›</a:t>
            </a:fld>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5" name="文本占位符 3"/>
          <p:cNvSpPr>
            <a:spLocks noGrp="1"/>
          </p:cNvSpPr>
          <p:nvPr>
            <p:ph type="body" sz="quarter" idx="11"/>
          </p:nvPr>
        </p:nvSpPr>
        <p:spPr>
          <a:xfrm>
            <a:off x="479942" y="972000"/>
            <a:ext cx="11230537" cy="432000"/>
          </a:xfrm>
          <a:ln>
            <a:noFill/>
          </a:ln>
        </p:spPr>
        <p:txBody>
          <a:bodyPr anchor="ctr">
            <a:noAutofit/>
          </a:bodyPr>
          <a:lstStyle>
            <a:lvl1pPr marL="0" indent="0">
              <a:buFontTx/>
              <a:buNone/>
              <a:defRPr sz="1800" b="1" i="0" cap="none" spc="300">
                <a:ln>
                  <a:noFill/>
                </a:ln>
                <a:solidFill>
                  <a:srgbClr val="C00000"/>
                </a:solidFill>
                <a:effectLst/>
                <a:latin typeface="+mj-ea"/>
                <a:ea typeface="+mj-ea"/>
              </a:defRPr>
            </a:lvl1pPr>
          </a:lstStyle>
          <a:p>
            <a:pPr lvl="0"/>
            <a:r>
              <a:rPr lang="zh-CN" altLang="en-US" smtClean="0"/>
              <a:t>单击此处编辑母版文本样式</a:t>
            </a:r>
          </a:p>
        </p:txBody>
      </p:sp>
    </p:spTree>
    <p:extLst>
      <p:ext uri="{BB962C8B-B14F-4D97-AF65-F5344CB8AC3E}">
        <p14:creationId xmlns:p14="http://schemas.microsoft.com/office/powerpoint/2010/main" val="329575460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一栏副标">
    <p:spTree>
      <p:nvGrpSpPr>
        <p:cNvPr id="1" name=""/>
        <p:cNvGrpSpPr/>
        <p:nvPr/>
      </p:nvGrpSpPr>
      <p:grpSpPr>
        <a:xfrm>
          <a:off x="0" y="0"/>
          <a:ext cx="0" cy="0"/>
          <a:chOff x="0" y="0"/>
          <a:chExt cx="0" cy="0"/>
        </a:xfrm>
      </p:grpSpPr>
      <p:sp>
        <p:nvSpPr>
          <p:cNvPr id="14" name="灯片编号占位符 13"/>
          <p:cNvSpPr>
            <a:spLocks noGrp="1"/>
          </p:cNvSpPr>
          <p:nvPr>
            <p:ph type="sldNum" sz="quarter" idx="10"/>
          </p:nvPr>
        </p:nvSpPr>
        <p:spPr/>
        <p:txBody>
          <a:bodyPr/>
          <a:lstStyle/>
          <a:p>
            <a:fld id="{0C913308-F349-4B6D-A68A-DD1791B4A57B}" type="slidenum">
              <a:rPr lang="zh-CN" altLang="en-US" smtClean="0"/>
              <a:t>‹#›</a:t>
            </a:fld>
            <a:endParaRPr lang="zh-CN" altLang="en-US"/>
          </a:p>
        </p:txBody>
      </p:sp>
      <p:sp>
        <p:nvSpPr>
          <p:cNvPr id="4" name="文本占位符 3"/>
          <p:cNvSpPr>
            <a:spLocks noGrp="1"/>
          </p:cNvSpPr>
          <p:nvPr>
            <p:ph type="body" sz="quarter" idx="11"/>
          </p:nvPr>
        </p:nvSpPr>
        <p:spPr>
          <a:xfrm>
            <a:off x="479942" y="972000"/>
            <a:ext cx="11230537" cy="432000"/>
          </a:xfrm>
          <a:ln>
            <a:noFill/>
          </a:ln>
        </p:spPr>
        <p:txBody>
          <a:bodyPr anchor="ctr">
            <a:noAutofit/>
          </a:bodyPr>
          <a:lstStyle>
            <a:lvl1pPr marL="0" indent="0">
              <a:buFontTx/>
              <a:buNone/>
              <a:defRPr sz="1800" b="1" i="0" cap="none" spc="300">
                <a:ln>
                  <a:noFill/>
                </a:ln>
                <a:solidFill>
                  <a:srgbClr val="C00000"/>
                </a:solidFill>
                <a:effectLst/>
                <a:latin typeface="+mj-ea"/>
                <a:ea typeface="+mj-ea"/>
              </a:defRPr>
            </a:lvl1pPr>
          </a:lstStyle>
          <a:p>
            <a:pPr lvl="0"/>
            <a:r>
              <a:rPr lang="zh-CN" altLang="en-US" smtClean="0"/>
              <a:t>单击此处编辑母版文本样式</a:t>
            </a:r>
          </a:p>
        </p:txBody>
      </p:sp>
      <p:sp>
        <p:nvSpPr>
          <p:cNvPr id="5" name="标题 4"/>
          <p:cNvSpPr>
            <a:spLocks noGrp="1"/>
          </p:cNvSpPr>
          <p:nvPr>
            <p:ph type="title"/>
          </p:nvPr>
        </p:nvSpPr>
        <p:spPr/>
        <p:txBody>
          <a:bodyPr/>
          <a:lstStyle/>
          <a:p>
            <a:r>
              <a:rPr lang="zh-CN" altLang="en-US" smtClean="0"/>
              <a:t>单击此处编辑母版标题样式</a:t>
            </a:r>
            <a:endParaRPr lang="zh-CN" altLang="en-US" dirty="0"/>
          </a:p>
        </p:txBody>
      </p:sp>
      <p:sp>
        <p:nvSpPr>
          <p:cNvPr id="6" name="Text Placeholder 2"/>
          <p:cNvSpPr>
            <a:spLocks noGrp="1"/>
          </p:cNvSpPr>
          <p:nvPr>
            <p:ph idx="1"/>
          </p:nvPr>
        </p:nvSpPr>
        <p:spPr>
          <a:xfrm>
            <a:off x="324813" y="1508720"/>
            <a:ext cx="11540790" cy="4902830"/>
          </a:xfrm>
          <a:prstGeom prst="rect">
            <a:avLst/>
          </a:prstGeom>
          <a:ln>
            <a:noFill/>
            <a:prstDash val="solid"/>
          </a:ln>
        </p:spPr>
        <p:txBody>
          <a:bodyPr vert="horz" lIns="0" tIns="0" rIns="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8938471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938" y="1079950"/>
            <a:ext cx="11230538" cy="5331600"/>
          </a:xfrm>
          <a:ln>
            <a:noFill/>
          </a:ln>
        </p:spPr>
        <p:txBody>
          <a:bodyPr vert="horz" lIns="91440" tIns="45720" rIns="91440" bIns="45720" rtlCol="0" anchor="ctr" anchorCtr="1">
            <a:normAutofit/>
          </a:bodyPr>
          <a:lstStyle>
            <a:lvl1pPr marL="571500" indent="-571500">
              <a:buClrTx/>
              <a:buFont typeface="+mj-ea"/>
              <a:buAutoNum type="ea1JpnChsDbPeriod"/>
              <a:defRPr lang="zh-CN" altLang="en-US" sz="2800" spc="300" dirty="0" smtClean="0">
                <a:solidFill>
                  <a:schemeClr val="bg1">
                    <a:lumMod val="50000"/>
                  </a:schemeClr>
                </a:solidFill>
              </a:defRPr>
            </a:lvl1pPr>
            <a:lvl2pPr marL="971550" indent="-285750">
              <a:buClr>
                <a:srgbClr val="C00000"/>
              </a:buClr>
              <a:buFont typeface="Wingdings" panose="05000000000000000000" pitchFamily="2" charset="2"/>
              <a:buChar char="p"/>
              <a:defRPr lang="zh-CN" altLang="en-US" sz="2400" spc="300" dirty="0" smtClean="0">
                <a:solidFill>
                  <a:schemeClr val="bg1">
                    <a:lumMod val="50000"/>
                  </a:schemeClr>
                </a:solidFill>
              </a:defRPr>
            </a:lvl2pPr>
            <a:lvl3pPr marL="1143000" indent="0">
              <a:buNone/>
              <a:defRPr lang="zh-CN" altLang="en-US" sz="1400" dirty="0" smtClean="0"/>
            </a:lvl3pPr>
            <a:lvl4pPr marL="1600200" indent="0">
              <a:buNone/>
              <a:defRPr lang="zh-CN" altLang="en-US" sz="1200" dirty="0" smtClean="0"/>
            </a:lvl4pPr>
            <a:lvl5pPr marL="2057400" indent="0">
              <a:buNone/>
              <a:defRPr lang="en-US" sz="1200" dirty="0"/>
            </a:lvl5pPr>
          </a:lstStyle>
          <a:p>
            <a:pPr lvl="0"/>
            <a:r>
              <a:rPr lang="zh-CN" altLang="en-US" smtClean="0"/>
              <a:t>单击此处编辑母版文本样式</a:t>
            </a:r>
          </a:p>
          <a:p>
            <a:pPr lvl="1"/>
            <a:r>
              <a:rPr lang="zh-CN" altLang="en-US" smtClean="0"/>
              <a:t>第二级</a:t>
            </a:r>
          </a:p>
        </p:txBody>
      </p:sp>
      <p:sp>
        <p:nvSpPr>
          <p:cNvPr id="14" name="灯片编号占位符 13"/>
          <p:cNvSpPr>
            <a:spLocks noGrp="1"/>
          </p:cNvSpPr>
          <p:nvPr>
            <p:ph type="sldNum" sz="quarter" idx="10"/>
          </p:nvPr>
        </p:nvSpPr>
        <p:spPr/>
        <p:txBody>
          <a:bodyPr/>
          <a:lstStyle/>
          <a:p>
            <a:fld id="{0C913308-F349-4B6D-A68A-DD1791B4A57B}" type="slidenum">
              <a:rPr lang="zh-CN" altLang="en-US" smtClean="0"/>
              <a:t>‹#›</a:t>
            </a:fld>
            <a:endParaRPr lang="zh-CN" altLang="en-US"/>
          </a:p>
        </p:txBody>
      </p:sp>
      <p:sp>
        <p:nvSpPr>
          <p:cNvPr id="10" name="标题 9"/>
          <p:cNvSpPr>
            <a:spLocks noGrp="1"/>
          </p:cNvSpPr>
          <p:nvPr>
            <p:ph type="title"/>
          </p:nvPr>
        </p:nvSpPr>
        <p:spPr/>
        <p:txBody>
          <a:body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8357701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结束">
    <p:spTree>
      <p:nvGrpSpPr>
        <p:cNvPr id="1" name=""/>
        <p:cNvGrpSpPr/>
        <p:nvPr/>
      </p:nvGrpSpPr>
      <p:grpSpPr>
        <a:xfrm>
          <a:off x="0" y="0"/>
          <a:ext cx="0" cy="0"/>
          <a:chOff x="0" y="0"/>
          <a:chExt cx="0" cy="0"/>
        </a:xfrm>
      </p:grpSpPr>
      <p:sp>
        <p:nvSpPr>
          <p:cNvPr id="16" name="矩形 15"/>
          <p:cNvSpPr/>
          <p:nvPr/>
        </p:nvSpPr>
        <p:spPr>
          <a:xfrm>
            <a:off x="0" y="0"/>
            <a:ext cx="12190413" cy="6858000"/>
          </a:xfrm>
          <a:prstGeom prst="rect">
            <a:avLst/>
          </a:prstGeom>
          <a:solidFill>
            <a:sysClr val="window" lastClr="FFFFFF"/>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宋体" panose="02010600030101010101" pitchFamily="2" charset="-122"/>
            </a:endParaRPr>
          </a:p>
        </p:txBody>
      </p:sp>
      <p:pic>
        <p:nvPicPr>
          <p:cNvPr id="8" name="Picture 2055" descr="色条 拷贝"/>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4" y="1539081"/>
            <a:ext cx="12190413"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281" y="2296556"/>
            <a:ext cx="10361851" cy="2264895"/>
          </a:xfrm>
        </p:spPr>
        <p:txBody>
          <a:bodyPr anchor="ctr">
            <a:noAutofit/>
          </a:bodyPr>
          <a:lstStyle>
            <a:lvl1pPr marL="0" algn="ctr" defTabSz="914400" rtl="0" eaLnBrk="1" fontAlgn="base" latinLnBrk="0" hangingPunct="1">
              <a:spcBef>
                <a:spcPct val="0"/>
              </a:spcBef>
              <a:spcAft>
                <a:spcPct val="0"/>
              </a:spcAft>
              <a:defRPr kumimoji="0" lang="zh-CN" altLang="en-US" sz="6000" b="1" i="0" u="none" strike="noStrike" kern="1200" cap="none" spc="600" normalizeH="0" baseline="0" dirty="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defRPr>
            </a:lvl1pPr>
          </a:lstStyle>
          <a:p>
            <a:r>
              <a:rPr lang="zh-CN" altLang="en-US" smtClean="0"/>
              <a:t>单击此处编辑母版标题样式</a:t>
            </a:r>
            <a:endParaRPr 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3213" y="315762"/>
            <a:ext cx="1411214" cy="972000"/>
          </a:xfrm>
          <a:prstGeom prst="rect">
            <a:avLst/>
          </a:prstGeom>
        </p:spPr>
      </p:pic>
    </p:spTree>
    <p:extLst>
      <p:ext uri="{BB962C8B-B14F-4D97-AF65-F5344CB8AC3E}">
        <p14:creationId xmlns:p14="http://schemas.microsoft.com/office/powerpoint/2010/main" val="335191461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10"/>
          </p:nvPr>
        </p:nvSpPr>
        <p:spPr/>
        <p:txBody>
          <a:bodyPr/>
          <a:lstStyle>
            <a:lvl1pPr>
              <a:defRPr/>
            </a:lvl1pPr>
          </a:lstStyle>
          <a:p>
            <a:pPr>
              <a:defRPr/>
            </a:pPr>
            <a:fld id="{5B8318C1-F6EB-4E85-B50E-28D27CCE4177}" type="slidenum">
              <a:rPr lang="zh-CN" altLang="en-US"/>
              <a:pPr>
                <a:defRPr/>
              </a:pPr>
              <a:t>‹#›</a:t>
            </a:fld>
            <a:endParaRPr lang="zh-CN" altLang="en-US"/>
          </a:p>
        </p:txBody>
      </p:sp>
    </p:spTree>
    <p:extLst>
      <p:ext uri="{BB962C8B-B14F-4D97-AF65-F5344CB8AC3E}">
        <p14:creationId xmlns:p14="http://schemas.microsoft.com/office/powerpoint/2010/main" val="4217549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0"/>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10832172" y="5286382"/>
            <a:ext cx="1358243"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4"/>
          </p:nvPr>
        </p:nvSpPr>
        <p:spPr>
          <a:xfrm>
            <a:off x="10881736" y="6411550"/>
            <a:ext cx="1155586" cy="446450"/>
          </a:xfrm>
          <a:prstGeom prst="rect">
            <a:avLst/>
          </a:prstGeom>
        </p:spPr>
        <p:txBody>
          <a:bodyPr vert="horz" lIns="91440" tIns="45720" rIns="91440" bIns="45720" rtlCol="0" anchor="ctr"/>
          <a:lstStyle>
            <a:lvl1pPr algn="r">
              <a:defRPr sz="1400" b="0" cap="none" spc="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defRPr>
            </a:lvl1pPr>
          </a:lstStyle>
          <a:p>
            <a:fld id="{0C913308-F349-4B6D-A68A-DD1791B4A57B}" type="slidenum">
              <a:rPr lang="zh-CN" altLang="en-US" smtClean="0"/>
              <a:t>‹#›</a:t>
            </a:fld>
            <a:endParaRPr lang="zh-CN" altLang="en-US"/>
          </a:p>
        </p:txBody>
      </p:sp>
      <p:cxnSp>
        <p:nvCxnSpPr>
          <p:cNvPr id="8" name="直接连接符 7"/>
          <p:cNvCxnSpPr/>
          <p:nvPr/>
        </p:nvCxnSpPr>
        <p:spPr bwMode="auto">
          <a:xfrm flipV="1">
            <a:off x="0" y="944381"/>
            <a:ext cx="10142805" cy="11296"/>
          </a:xfrm>
          <a:prstGeom prst="line">
            <a:avLst/>
          </a:prstGeom>
          <a:ln w="19050">
            <a:solidFill>
              <a:srgbClr val="C00000"/>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9" name="Picture 16"/>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2" y="522"/>
            <a:ext cx="938341" cy="926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838094" y="187890"/>
            <a:ext cx="9067242" cy="631262"/>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24813" y="1075766"/>
            <a:ext cx="11540790" cy="5335786"/>
          </a:xfrm>
          <a:prstGeom prst="rect">
            <a:avLst/>
          </a:prstGeom>
          <a:ln w="19050">
            <a:solidFill>
              <a:srgbClr val="C00000"/>
            </a:solidFill>
            <a:prstDash val="solid"/>
          </a:ln>
        </p:spPr>
        <p:txBody>
          <a:bodyPr vert="horz" lIns="0" tIns="0" rIns="0" bIns="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cxnSp>
        <p:nvCxnSpPr>
          <p:cNvPr id="15" name="直接连接符 14"/>
          <p:cNvCxnSpPr/>
          <p:nvPr/>
        </p:nvCxnSpPr>
        <p:spPr bwMode="auto">
          <a:xfrm>
            <a:off x="11495454" y="944565"/>
            <a:ext cx="694960" cy="0"/>
          </a:xfrm>
          <a:prstGeom prst="line">
            <a:avLst/>
          </a:prstGeom>
          <a:ln w="19050">
            <a:solidFill>
              <a:srgbClr val="C00000"/>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19" name="图片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94308" y="95205"/>
            <a:ext cx="1301148" cy="896190"/>
          </a:xfrm>
          <a:prstGeom prst="rect">
            <a:avLst/>
          </a:prstGeom>
        </p:spPr>
      </p:pic>
    </p:spTree>
    <p:extLst>
      <p:ext uri="{BB962C8B-B14F-4D97-AF65-F5344CB8AC3E}">
        <p14:creationId xmlns:p14="http://schemas.microsoft.com/office/powerpoint/2010/main" val="39815777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0" lang="zh-CN" altLang="en-US" sz="3000" b="1" i="0" u="none" strike="noStrike" kern="1200" cap="none" spc="0" normalizeH="0" baseline="0" dirty="0" smtClean="0">
          <a:ln>
            <a:noFill/>
          </a:ln>
          <a:solidFill>
            <a:schemeClr val="tx1"/>
          </a:solidFill>
          <a:effectLst/>
          <a:uLnTx/>
          <a:uFillTx/>
          <a:latin typeface="+mj-ea"/>
          <a:ea typeface="+mj-ea"/>
          <a:cs typeface="+mj-cs"/>
        </a:defRPr>
      </a:lvl1pPr>
    </p:titleStyle>
    <p:bodyStyle>
      <a:lvl1pPr marL="228600" indent="228600" algn="l" defTabSz="914400" rtl="0" eaLnBrk="1" latinLnBrk="0" hangingPunct="1">
        <a:lnSpc>
          <a:spcPct val="150000"/>
        </a:lnSpc>
        <a:spcBef>
          <a:spcPts val="1000"/>
        </a:spcBef>
        <a:buClr>
          <a:srgbClr val="C00000"/>
        </a:buClr>
        <a:buFont typeface="Wingdings" panose="05000000000000000000" pitchFamily="2" charset="2"/>
        <a:buChar char="p"/>
        <a:defRPr sz="1600" kern="1200">
          <a:solidFill>
            <a:schemeClr val="tx1"/>
          </a:solidFill>
          <a:latin typeface="+mn-ea"/>
          <a:ea typeface="+mn-ea"/>
          <a:cs typeface="+mn-cs"/>
        </a:defRPr>
      </a:lvl1pPr>
      <a:lvl2pPr marL="685800" indent="228600" algn="l" defTabSz="914400" rtl="0" eaLnBrk="1" latinLnBrk="0" hangingPunct="1">
        <a:lnSpc>
          <a:spcPct val="150000"/>
        </a:lnSpc>
        <a:spcBef>
          <a:spcPts val="500"/>
        </a:spcBef>
        <a:buClr>
          <a:srgbClr val="C00000"/>
        </a:buClr>
        <a:buFont typeface="Wingdings" panose="05000000000000000000" pitchFamily="2" charset="2"/>
        <a:buChar char="l"/>
        <a:defRPr sz="1400" kern="1200">
          <a:solidFill>
            <a:schemeClr val="tx1"/>
          </a:solidFill>
          <a:latin typeface="+mn-ea"/>
          <a:ea typeface="+mn-ea"/>
          <a:cs typeface="+mn-cs"/>
        </a:defRPr>
      </a:lvl2pPr>
      <a:lvl3pPr marL="1143000" indent="228600" algn="l" defTabSz="914400" rtl="0" eaLnBrk="1" latinLnBrk="0" hangingPunct="1">
        <a:lnSpc>
          <a:spcPct val="150000"/>
        </a:lnSpc>
        <a:spcBef>
          <a:spcPts val="500"/>
        </a:spcBef>
        <a:buClr>
          <a:srgbClr val="C00000"/>
        </a:buClr>
        <a:buFont typeface="Wingdings" panose="05000000000000000000" pitchFamily="2" charset="2"/>
        <a:buChar char="ü"/>
        <a:defRPr sz="1200" kern="1200">
          <a:solidFill>
            <a:schemeClr val="tx1"/>
          </a:solidFill>
          <a:latin typeface="+mn-ea"/>
          <a:ea typeface="+mn-ea"/>
          <a:cs typeface="+mn-cs"/>
        </a:defRPr>
      </a:lvl3pPr>
      <a:lvl4pPr marL="1600200" indent="228600" algn="l" defTabSz="914400" rtl="0" eaLnBrk="1" latinLnBrk="0" hangingPunct="1">
        <a:lnSpc>
          <a:spcPct val="150000"/>
        </a:lnSpc>
        <a:spcBef>
          <a:spcPts val="500"/>
        </a:spcBef>
        <a:buClr>
          <a:srgbClr val="C00000"/>
        </a:buClr>
        <a:buFont typeface="Wingdings" panose="05000000000000000000" pitchFamily="2" charset="2"/>
        <a:buChar char="Ø"/>
        <a:defRPr sz="1100" kern="1200">
          <a:solidFill>
            <a:schemeClr val="tx1"/>
          </a:solidFill>
          <a:latin typeface="+mn-ea"/>
          <a:ea typeface="+mn-ea"/>
          <a:cs typeface="+mn-cs"/>
        </a:defRPr>
      </a:lvl4pPr>
      <a:lvl5pPr marL="2057400" indent="228600" algn="l" defTabSz="914400" rtl="0" eaLnBrk="1" latinLnBrk="0" hangingPunct="1">
        <a:lnSpc>
          <a:spcPct val="150000"/>
        </a:lnSpc>
        <a:spcBef>
          <a:spcPts val="500"/>
        </a:spcBef>
        <a:buClr>
          <a:srgbClr val="C00000"/>
        </a:buClr>
        <a:buFont typeface="Wingdings" panose="05000000000000000000" pitchFamily="2" charset="2"/>
        <a:buChar char="u"/>
        <a:defRPr sz="11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5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jp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3.jp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Docker</a:t>
            </a:r>
            <a:r>
              <a:rPr lang="zh-CN" altLang="en-US" dirty="0" smtClean="0"/>
              <a:t>容器技术</a:t>
            </a:r>
            <a:endParaRPr lang="zh-CN" altLang="en-US" dirty="0"/>
          </a:p>
        </p:txBody>
      </p:sp>
      <p:sp>
        <p:nvSpPr>
          <p:cNvPr id="3" name="副标题 2"/>
          <p:cNvSpPr>
            <a:spLocks noGrp="1"/>
          </p:cNvSpPr>
          <p:nvPr>
            <p:ph type="subTitle" idx="1"/>
          </p:nvPr>
        </p:nvSpPr>
        <p:spPr>
          <a:xfrm>
            <a:off x="2005991" y="5363919"/>
            <a:ext cx="8178431" cy="729377"/>
          </a:xfrm>
        </p:spPr>
        <p:txBody>
          <a:bodyPr/>
          <a:lstStyle/>
          <a:p>
            <a:r>
              <a:rPr lang="zh-CN" altLang="en-US" dirty="0" smtClean="0"/>
              <a:t>大数据中心</a:t>
            </a:r>
            <a:endParaRPr lang="zh-CN" altLang="en-US" dirty="0"/>
          </a:p>
        </p:txBody>
      </p:sp>
      <p:sp>
        <p:nvSpPr>
          <p:cNvPr id="4" name="文本占位符 3"/>
          <p:cNvSpPr>
            <a:spLocks noGrp="1"/>
          </p:cNvSpPr>
          <p:nvPr>
            <p:ph type="body" sz="quarter" idx="15"/>
          </p:nvPr>
        </p:nvSpPr>
        <p:spPr/>
        <p:txBody>
          <a:bodyPr/>
          <a:lstStyle/>
          <a:p>
            <a:r>
              <a:rPr lang="zh-CN" altLang="en-US" dirty="0" smtClean="0"/>
              <a:t>农博文</a:t>
            </a:r>
            <a:endParaRPr lang="zh-CN" altLang="en-US" dirty="0"/>
          </a:p>
        </p:txBody>
      </p:sp>
      <p:pic>
        <p:nvPicPr>
          <p:cNvPr id="15" name="音频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7150" y="6154738"/>
            <a:ext cx="487363" cy="487362"/>
          </a:xfrm>
          <a:prstGeom prst="rect">
            <a:avLst/>
          </a:prstGeom>
        </p:spPr>
      </p:pic>
    </p:spTree>
    <p:extLst>
      <p:ext uri="{BB962C8B-B14F-4D97-AF65-F5344CB8AC3E}">
        <p14:creationId xmlns:p14="http://schemas.microsoft.com/office/powerpoint/2010/main" val="1157218508"/>
      </p:ext>
    </p:extLst>
  </p:cSld>
  <p:clrMapOvr>
    <a:masterClrMapping/>
  </p:clrMapOvr>
  <mc:AlternateContent xmlns:mc="http://schemas.openxmlformats.org/markup-compatibility/2006" xmlns:p14="http://schemas.microsoft.com/office/powerpoint/2010/main">
    <mc:Choice Requires="p14">
      <p:transition spd="slow" p14:dur="2000" advTm="23314"/>
    </mc:Choice>
    <mc:Fallback xmlns="">
      <p:transition spd="slow" advTm="23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6614" y="260648"/>
            <a:ext cx="9067242" cy="631262"/>
          </a:xfrm>
        </p:spPr>
        <p:txBody>
          <a:bodyPr/>
          <a:lstStyle/>
          <a:p>
            <a:r>
              <a:rPr lang="en-US" altLang="zh-CN" dirty="0"/>
              <a:t>D</a:t>
            </a:r>
            <a:r>
              <a:rPr lang="en-US" altLang="zh-CN" dirty="0" smtClean="0"/>
              <a:t>ocker compose </a:t>
            </a:r>
            <a:r>
              <a:rPr lang="zh-CN" altLang="en-US" dirty="0" smtClean="0"/>
              <a:t>概述</a:t>
            </a:r>
            <a:endParaRPr lang="zh-CN" altLang="en-US" sz="1800" dirty="0"/>
          </a:p>
        </p:txBody>
      </p:sp>
      <p:sp>
        <p:nvSpPr>
          <p:cNvPr id="3" name="矩形 2"/>
          <p:cNvSpPr/>
          <p:nvPr/>
        </p:nvSpPr>
        <p:spPr>
          <a:xfrm>
            <a:off x="910630" y="1124744"/>
            <a:ext cx="10801200" cy="5355312"/>
          </a:xfrm>
          <a:prstGeom prst="rect">
            <a:avLst/>
          </a:prstGeom>
        </p:spPr>
        <p:txBody>
          <a:bodyPr wrap="square">
            <a:spAutoFit/>
          </a:bodyPr>
          <a:lstStyle/>
          <a:p>
            <a:pPr>
              <a:lnSpc>
                <a:spcPct val="150000"/>
              </a:lnSpc>
              <a:buClr>
                <a:srgbClr val="FF0000"/>
              </a:buClr>
              <a:buFont typeface="Wingdings" pitchFamily="2" charset="2"/>
              <a:buChar char="u"/>
            </a:pPr>
            <a:r>
              <a:rPr lang="en-US" altLang="zh-CN" dirty="0" smtClean="0"/>
              <a:t> </a:t>
            </a:r>
            <a:r>
              <a:rPr lang="en-US" altLang="zh-CN" dirty="0" err="1" smtClean="0"/>
              <a:t>Docker</a:t>
            </a:r>
            <a:r>
              <a:rPr lang="en-US" altLang="zh-CN" dirty="0" smtClean="0"/>
              <a:t> </a:t>
            </a:r>
            <a:r>
              <a:rPr lang="zh-CN" altLang="en-US" dirty="0" smtClean="0"/>
              <a:t>是一个开源的应用容器引擎，让开发者可以打包他们的应用以及依赖包到一个可移植的容器中，然后发布到任何流行的 </a:t>
            </a:r>
            <a:r>
              <a:rPr lang="en-US" altLang="zh-CN" dirty="0" smtClean="0"/>
              <a:t>Linux </a:t>
            </a:r>
            <a:r>
              <a:rPr lang="zh-CN" altLang="en-US" dirty="0" smtClean="0"/>
              <a:t>机器上，也可以实现虚拟化。容器是完全使用沙箱机制，相互之间不会有任何接口。</a:t>
            </a:r>
            <a:r>
              <a:rPr lang="en-US" altLang="zh-CN" dirty="0" err="1" smtClean="0"/>
              <a:t>Docker</a:t>
            </a:r>
            <a:r>
              <a:rPr lang="zh-CN" altLang="en-US" dirty="0" smtClean="0"/>
              <a:t>平台包括多种产品和工具，主要有以下几种：</a:t>
            </a:r>
            <a:endParaRPr lang="en-US" altLang="zh-CN" dirty="0" smtClean="0"/>
          </a:p>
          <a:p>
            <a:pPr lvl="1">
              <a:lnSpc>
                <a:spcPct val="150000"/>
              </a:lnSpc>
              <a:buClr>
                <a:srgbClr val="FF0000"/>
              </a:buClr>
              <a:buFont typeface="Wingdings" pitchFamily="2" charset="2"/>
              <a:buChar char="Ø"/>
            </a:pPr>
            <a:r>
              <a:rPr lang="en-US" altLang="zh-CN" sz="2000" dirty="0" smtClean="0">
                <a:latin typeface="Times New Roman" pitchFamily="18" charset="0"/>
                <a:cs typeface="Times New Roman" pitchFamily="18" charset="0"/>
              </a:rPr>
              <a:t> </a:t>
            </a:r>
            <a:r>
              <a:rPr lang="en-US" altLang="zh-CN" sz="2000" dirty="0" err="1" smtClean="0">
                <a:latin typeface="Times New Roman" pitchFamily="18" charset="0"/>
                <a:cs typeface="Times New Roman" pitchFamily="18" charset="0"/>
              </a:rPr>
              <a:t>Docker</a:t>
            </a:r>
            <a:r>
              <a:rPr lang="en-US" altLang="zh-CN" sz="2000" dirty="0" smtClean="0">
                <a:latin typeface="Times New Roman" pitchFamily="18" charset="0"/>
                <a:cs typeface="Times New Roman" pitchFamily="18" charset="0"/>
              </a:rPr>
              <a:t>  Engine</a:t>
            </a:r>
          </a:p>
          <a:p>
            <a:pPr lvl="1">
              <a:lnSpc>
                <a:spcPct val="150000"/>
              </a:lnSpc>
              <a:buClr>
                <a:srgbClr val="FF0000"/>
              </a:buClr>
              <a:buFont typeface="Wingdings" pitchFamily="2" charset="2"/>
              <a:buChar char="Ø"/>
            </a:pPr>
            <a:r>
              <a:rPr lang="en-US" altLang="zh-CN" sz="2000" dirty="0" err="1" smtClean="0">
                <a:latin typeface="Times New Roman" pitchFamily="18" charset="0"/>
                <a:cs typeface="Times New Roman" pitchFamily="18" charset="0"/>
              </a:rPr>
              <a:t>Docker</a:t>
            </a:r>
            <a:r>
              <a:rPr lang="en-US" altLang="zh-CN" sz="2000" dirty="0" smtClean="0">
                <a:latin typeface="Times New Roman" pitchFamily="18" charset="0"/>
                <a:cs typeface="Times New Roman" pitchFamily="18" charset="0"/>
              </a:rPr>
              <a:t>  Hub </a:t>
            </a:r>
          </a:p>
          <a:p>
            <a:pPr lvl="1">
              <a:lnSpc>
                <a:spcPct val="150000"/>
              </a:lnSpc>
              <a:buClr>
                <a:srgbClr val="FF0000"/>
              </a:buClr>
              <a:buFont typeface="Wingdings" pitchFamily="2" charset="2"/>
              <a:buChar char="Ø"/>
            </a:pPr>
            <a:r>
              <a:rPr lang="en-US" altLang="zh-CN" sz="2000" dirty="0" err="1" smtClean="0">
                <a:latin typeface="Times New Roman" pitchFamily="18" charset="0"/>
                <a:cs typeface="Times New Roman" pitchFamily="18" charset="0"/>
              </a:rPr>
              <a:t>Docker</a:t>
            </a:r>
            <a:r>
              <a:rPr lang="en-US" altLang="zh-CN" sz="2000" dirty="0" smtClean="0">
                <a:latin typeface="Times New Roman" pitchFamily="18" charset="0"/>
                <a:cs typeface="Times New Roman" pitchFamily="18" charset="0"/>
              </a:rPr>
              <a:t>  Machine</a:t>
            </a:r>
          </a:p>
          <a:p>
            <a:pPr lvl="1">
              <a:lnSpc>
                <a:spcPct val="150000"/>
              </a:lnSpc>
              <a:buClr>
                <a:srgbClr val="FF0000"/>
              </a:buClr>
              <a:buFont typeface="Wingdings" pitchFamily="2" charset="2"/>
              <a:buChar char="Ø"/>
            </a:pPr>
            <a:r>
              <a:rPr lang="en-US" altLang="zh-CN" sz="2000" dirty="0" err="1" smtClean="0">
                <a:latin typeface="Times New Roman" pitchFamily="18" charset="0"/>
                <a:cs typeface="Times New Roman" pitchFamily="18" charset="0"/>
              </a:rPr>
              <a:t>Docker</a:t>
            </a:r>
            <a:r>
              <a:rPr lang="en-US" altLang="zh-CN" sz="2000" dirty="0" smtClean="0">
                <a:latin typeface="Times New Roman" pitchFamily="18" charset="0"/>
                <a:cs typeface="Times New Roman" pitchFamily="18" charset="0"/>
              </a:rPr>
              <a:t>  Swarm</a:t>
            </a:r>
          </a:p>
          <a:p>
            <a:pPr lvl="1">
              <a:lnSpc>
                <a:spcPct val="150000"/>
              </a:lnSpc>
              <a:buClr>
                <a:srgbClr val="FF0000"/>
              </a:buClr>
              <a:buFont typeface="Wingdings" pitchFamily="2" charset="2"/>
              <a:buChar char="Ø"/>
            </a:pPr>
            <a:r>
              <a:rPr lang="en-US" altLang="zh-CN" sz="2000" dirty="0" err="1" smtClean="0">
                <a:latin typeface="Times New Roman" pitchFamily="18" charset="0"/>
                <a:cs typeface="Times New Roman" pitchFamily="18" charset="0"/>
              </a:rPr>
              <a:t>Docker</a:t>
            </a:r>
            <a:r>
              <a:rPr lang="en-US" altLang="zh-CN" sz="2000" dirty="0" smtClean="0">
                <a:latin typeface="Times New Roman" pitchFamily="18" charset="0"/>
                <a:cs typeface="Times New Roman" pitchFamily="18" charset="0"/>
              </a:rPr>
              <a:t>  Compose</a:t>
            </a:r>
          </a:p>
          <a:p>
            <a:pPr lvl="1">
              <a:lnSpc>
                <a:spcPct val="150000"/>
              </a:lnSpc>
              <a:buClr>
                <a:srgbClr val="FF0000"/>
              </a:buClr>
              <a:buFont typeface="Wingdings" pitchFamily="2" charset="2"/>
              <a:buChar char="Ø"/>
            </a:pPr>
            <a:r>
              <a:rPr lang="en-US" altLang="zh-CN" sz="2000" dirty="0" err="1" smtClean="0">
                <a:latin typeface="Times New Roman" pitchFamily="18" charset="0"/>
                <a:cs typeface="Times New Roman" pitchFamily="18" charset="0"/>
              </a:rPr>
              <a:t>Kitmatic</a:t>
            </a:r>
            <a:r>
              <a:rPr lang="en-US" altLang="zh-CN" sz="2000" dirty="0" smtClean="0">
                <a:latin typeface="Times New Roman" pitchFamily="18" charset="0"/>
                <a:cs typeface="Times New Roman" pitchFamily="18" charset="0"/>
              </a:rPr>
              <a:t> </a:t>
            </a:r>
          </a:p>
          <a:p>
            <a:pPr>
              <a:lnSpc>
                <a:spcPct val="150000"/>
              </a:lnSpc>
              <a:buClr>
                <a:srgbClr val="FF0000"/>
              </a:buClr>
              <a:buFont typeface="Wingdings" pitchFamily="2" charset="2"/>
              <a:buChar char="u"/>
            </a:pPr>
            <a:r>
              <a:rPr lang="en-US" altLang="zh-CN" dirty="0" err="1" smtClean="0"/>
              <a:t>Docker</a:t>
            </a:r>
            <a:r>
              <a:rPr lang="en-US" altLang="zh-CN" dirty="0" smtClean="0"/>
              <a:t> Compose </a:t>
            </a:r>
            <a:r>
              <a:rPr lang="zh-CN" altLang="en-US" dirty="0" smtClean="0"/>
              <a:t>是 </a:t>
            </a:r>
            <a:r>
              <a:rPr lang="en-US" altLang="zh-CN" dirty="0" err="1" smtClean="0"/>
              <a:t>Docker</a:t>
            </a:r>
            <a:r>
              <a:rPr lang="en-US" altLang="zh-CN" dirty="0" smtClean="0"/>
              <a:t> </a:t>
            </a:r>
            <a:r>
              <a:rPr lang="zh-CN" altLang="en-US" dirty="0" smtClean="0"/>
              <a:t>容器进行编排的工具，定义和运行多容器的应用，可以一条命令启动多个容器。</a:t>
            </a:r>
            <a:r>
              <a:rPr lang="en-US" altLang="zh-CN" dirty="0" err="1" smtClean="0"/>
              <a:t>Docker</a:t>
            </a:r>
            <a:r>
              <a:rPr lang="en-US" altLang="zh-CN" dirty="0" smtClean="0"/>
              <a:t> Compose</a:t>
            </a:r>
            <a:r>
              <a:rPr lang="zh-CN" altLang="en-US" dirty="0" smtClean="0"/>
              <a:t>与 </a:t>
            </a:r>
            <a:r>
              <a:rPr lang="en-US" altLang="zh-CN" dirty="0" err="1" smtClean="0"/>
              <a:t>Docker</a:t>
            </a:r>
            <a:r>
              <a:rPr lang="en-US" altLang="zh-CN" dirty="0" smtClean="0"/>
              <a:t> Machine</a:t>
            </a:r>
            <a:r>
              <a:rPr lang="zh-CN" altLang="en-US" dirty="0" smtClean="0"/>
              <a:t>、</a:t>
            </a:r>
            <a:r>
              <a:rPr lang="en-US" altLang="zh-CN" dirty="0" err="1" smtClean="0"/>
              <a:t>Docker</a:t>
            </a:r>
            <a:r>
              <a:rPr lang="en-US" altLang="zh-CN" dirty="0" smtClean="0"/>
              <a:t> Swarm </a:t>
            </a:r>
            <a:r>
              <a:rPr lang="zh-CN" altLang="en-US" dirty="0" smtClean="0"/>
              <a:t>并称 </a:t>
            </a:r>
            <a:r>
              <a:rPr lang="en-US" altLang="zh-CN" dirty="0" err="1" smtClean="0"/>
              <a:t>Docker</a:t>
            </a:r>
            <a:r>
              <a:rPr lang="en-US" altLang="zh-CN" dirty="0" smtClean="0"/>
              <a:t> </a:t>
            </a:r>
            <a:r>
              <a:rPr lang="zh-CN" altLang="en-US" dirty="0" smtClean="0"/>
              <a:t>三剑客。</a:t>
            </a:r>
            <a:r>
              <a:rPr lang="en-US" altLang="zh-CN" dirty="0" err="1" smtClean="0"/>
              <a:t>Docker</a:t>
            </a:r>
            <a:r>
              <a:rPr lang="en-US" altLang="zh-CN" dirty="0" smtClean="0"/>
              <a:t> Compose</a:t>
            </a:r>
            <a:r>
              <a:rPr lang="zh-CN" altLang="en-US" dirty="0" smtClean="0"/>
              <a:t>的出现解决多个容器部署的问题并提高了多个容器解决方案的可移植性。</a:t>
            </a:r>
            <a:endParaRPr lang="en-US" altLang="zh-CN" dirty="0" smtClean="0"/>
          </a:p>
        </p:txBody>
      </p:sp>
      <p:pic>
        <p:nvPicPr>
          <p:cNvPr id="1026" name="Picture 2"/>
          <p:cNvPicPr>
            <a:picLocks noChangeAspect="1" noChangeArrowheads="1"/>
          </p:cNvPicPr>
          <p:nvPr/>
        </p:nvPicPr>
        <p:blipFill>
          <a:blip r:embed="rId3" cstate="print"/>
          <a:srcRect/>
          <a:stretch>
            <a:fillRect/>
          </a:stretch>
        </p:blipFill>
        <p:spPr bwMode="auto">
          <a:xfrm>
            <a:off x="7247334" y="2636912"/>
            <a:ext cx="3312368" cy="2016224"/>
          </a:xfrm>
          <a:prstGeom prst="rect">
            <a:avLst/>
          </a:prstGeom>
          <a:noFill/>
          <a:ln w="9525">
            <a:noFill/>
            <a:miter lim="800000"/>
            <a:headEnd/>
            <a:tailEnd/>
          </a:ln>
        </p:spPr>
      </p:pic>
    </p:spTree>
    <p:extLst>
      <p:ext uri="{BB962C8B-B14F-4D97-AF65-F5344CB8AC3E}">
        <p14:creationId xmlns:p14="http://schemas.microsoft.com/office/powerpoint/2010/main" val="236929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622" y="260648"/>
            <a:ext cx="9067242" cy="631262"/>
          </a:xfrm>
        </p:spPr>
        <p:txBody>
          <a:bodyPr/>
          <a:lstStyle/>
          <a:p>
            <a:r>
              <a:rPr lang="en-US" altLang="zh-CN" dirty="0" smtClean="0"/>
              <a:t>Docker compose</a:t>
            </a:r>
            <a:r>
              <a:rPr lang="en-US" altLang="zh-CN" dirty="0"/>
              <a:t> </a:t>
            </a:r>
            <a:r>
              <a:rPr lang="zh-CN" altLang="en-US" dirty="0" smtClean="0"/>
              <a:t>特点</a:t>
            </a:r>
            <a:endParaRPr lang="zh-CN" altLang="en-US" sz="1800" dirty="0"/>
          </a:p>
        </p:txBody>
      </p:sp>
      <p:sp>
        <p:nvSpPr>
          <p:cNvPr id="3" name="内容占位符 2"/>
          <p:cNvSpPr>
            <a:spLocks noGrp="1"/>
          </p:cNvSpPr>
          <p:nvPr>
            <p:ph idx="1"/>
          </p:nvPr>
        </p:nvSpPr>
        <p:spPr>
          <a:xfrm>
            <a:off x="262558" y="1196752"/>
            <a:ext cx="11667369" cy="4711786"/>
          </a:xfrm>
        </p:spPr>
        <p:txBody>
          <a:bodyPr>
            <a:normAutofit/>
          </a:bodyPr>
          <a:lstStyle/>
          <a:p>
            <a:pPr>
              <a:buClr>
                <a:srgbClr val="FF0000"/>
              </a:buClr>
              <a:buFont typeface="Wingdings" pitchFamily="2" charset="2"/>
              <a:buChar char="u"/>
            </a:pPr>
            <a:r>
              <a:rPr lang="en-US" altLang="zh-CN" sz="1800" dirty="0" err="1" smtClean="0"/>
              <a:t>Docker</a:t>
            </a:r>
            <a:r>
              <a:rPr lang="en-US" altLang="zh-CN" sz="1800" dirty="0" smtClean="0"/>
              <a:t> Compose</a:t>
            </a:r>
            <a:r>
              <a:rPr lang="zh-CN" altLang="en-US" sz="1800" dirty="0" smtClean="0"/>
              <a:t>的前身是</a:t>
            </a:r>
            <a:r>
              <a:rPr lang="en-US" altLang="zh-CN" sz="1800" dirty="0" smtClean="0"/>
              <a:t>Fig</a:t>
            </a:r>
            <a:r>
              <a:rPr lang="zh-CN" altLang="en-US" sz="1800" dirty="0" smtClean="0"/>
              <a:t>，它是一个定义及运行多个</a:t>
            </a:r>
            <a:r>
              <a:rPr lang="en-US" altLang="zh-CN" sz="1800" dirty="0" err="1" smtClean="0"/>
              <a:t>Docker</a:t>
            </a:r>
            <a:r>
              <a:rPr lang="zh-CN" altLang="en-US" sz="1800" dirty="0" smtClean="0"/>
              <a:t>容器的工具。使用</a:t>
            </a:r>
            <a:r>
              <a:rPr lang="en-US" altLang="zh-CN" sz="1800" dirty="0" err="1" smtClean="0"/>
              <a:t>Docker</a:t>
            </a:r>
            <a:r>
              <a:rPr lang="en-US" altLang="zh-CN" sz="1800" dirty="0" smtClean="0"/>
              <a:t> Compose</a:t>
            </a:r>
            <a:r>
              <a:rPr lang="zh-CN" altLang="en-US" sz="1800" dirty="0" smtClean="0"/>
              <a:t>你只需要在一个配置文件中定义多个</a:t>
            </a:r>
            <a:r>
              <a:rPr lang="en-US" altLang="zh-CN" sz="1800" dirty="0" err="1" smtClean="0"/>
              <a:t>Docker</a:t>
            </a:r>
            <a:r>
              <a:rPr lang="zh-CN" altLang="en-US" sz="1800" dirty="0" smtClean="0"/>
              <a:t>容器，然后使用一条命令将多个容器启动，</a:t>
            </a:r>
            <a:r>
              <a:rPr lang="en-US" altLang="zh-CN" sz="1800" dirty="0" err="1" smtClean="0"/>
              <a:t>Docker</a:t>
            </a:r>
            <a:r>
              <a:rPr lang="en-US" altLang="zh-CN" sz="1800" dirty="0" smtClean="0"/>
              <a:t> Compose</a:t>
            </a:r>
            <a:r>
              <a:rPr lang="zh-CN" altLang="en-US" sz="1800" dirty="0" smtClean="0"/>
              <a:t>会通过解析容器件的依赖关系（</a:t>
            </a:r>
            <a:r>
              <a:rPr lang="en-US" altLang="zh-CN" sz="1800" dirty="0" smtClean="0"/>
              <a:t>link, </a:t>
            </a:r>
            <a:r>
              <a:rPr lang="zh-CN" altLang="en-US" sz="1800" dirty="0" smtClean="0"/>
              <a:t>网络容器 </a:t>
            </a:r>
            <a:r>
              <a:rPr lang="en-US" altLang="zh-CN" sz="1800" dirty="0" smtClean="0"/>
              <a:t>–net-from</a:t>
            </a:r>
            <a:r>
              <a:rPr lang="zh-CN" altLang="en-US" sz="1800" dirty="0" smtClean="0"/>
              <a:t>或数据容器 </a:t>
            </a:r>
            <a:r>
              <a:rPr lang="en-US" altLang="zh-CN" sz="1800" dirty="0" smtClean="0"/>
              <a:t>–volume-from</a:t>
            </a:r>
            <a:r>
              <a:rPr lang="zh-CN" altLang="en-US" sz="1800" dirty="0" smtClean="0"/>
              <a:t>）按先后顺序启动所定义的容器。</a:t>
            </a:r>
            <a:r>
              <a:rPr lang="en-US" altLang="zh-CN" sz="1800" dirty="0" err="1" smtClean="0"/>
              <a:t>Docker</a:t>
            </a:r>
            <a:r>
              <a:rPr lang="en-US" altLang="zh-CN" sz="1800" dirty="0" smtClean="0"/>
              <a:t> compose </a:t>
            </a:r>
            <a:r>
              <a:rPr lang="zh-CN" altLang="en-US" sz="1800" dirty="0" smtClean="0"/>
              <a:t>的特点有以下几点：</a:t>
            </a:r>
            <a:endParaRPr lang="en-US" altLang="zh-CN" sz="1800" dirty="0" smtClean="0"/>
          </a:p>
          <a:p>
            <a:endParaRPr lang="en-US" altLang="zh-CN" dirty="0" smtClean="0"/>
          </a:p>
          <a:p>
            <a:pPr>
              <a:buNone/>
            </a:pPr>
            <a:endParaRPr lang="en-US" altLang="zh-CN" dirty="0" smtClean="0"/>
          </a:p>
          <a:p>
            <a:pPr>
              <a:buNone/>
            </a:pPr>
            <a:endParaRPr lang="en-US" altLang="zh-CN" dirty="0" smtClean="0"/>
          </a:p>
        </p:txBody>
      </p:sp>
      <p:grpSp>
        <p:nvGrpSpPr>
          <p:cNvPr id="357" name="组合 356"/>
          <p:cNvGrpSpPr/>
          <p:nvPr/>
        </p:nvGrpSpPr>
        <p:grpSpPr>
          <a:xfrm>
            <a:off x="3070870" y="2636912"/>
            <a:ext cx="6624735" cy="4032448"/>
            <a:chOff x="5622925" y="717550"/>
            <a:chExt cx="5554663" cy="5551488"/>
          </a:xfrm>
        </p:grpSpPr>
        <p:sp>
          <p:nvSpPr>
            <p:cNvPr id="358" name="Freeform 5"/>
            <p:cNvSpPr>
              <a:spLocks/>
            </p:cNvSpPr>
            <p:nvPr/>
          </p:nvSpPr>
          <p:spPr bwMode="auto">
            <a:xfrm>
              <a:off x="8455025" y="7175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close/>
                </a:path>
              </a:pathLst>
            </a:custGeom>
            <a:solidFill>
              <a:srgbClr val="F08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9" name="Freeform 6"/>
            <p:cNvSpPr>
              <a:spLocks/>
            </p:cNvSpPr>
            <p:nvPr/>
          </p:nvSpPr>
          <p:spPr bwMode="auto">
            <a:xfrm>
              <a:off x="8455025" y="717550"/>
              <a:ext cx="2722563" cy="2722563"/>
            </a:xfrm>
            <a:custGeom>
              <a:avLst/>
              <a:gdLst>
                <a:gd name="T0" fmla="*/ 988 w 1715"/>
                <a:gd name="T1" fmla="*/ 1715 h 1715"/>
                <a:gd name="T2" fmla="*/ 0 w 1715"/>
                <a:gd name="T3" fmla="*/ 1715 h 1715"/>
                <a:gd name="T4" fmla="*/ 0 w 1715"/>
                <a:gd name="T5" fmla="*/ 727 h 1715"/>
                <a:gd name="T6" fmla="*/ 727 w 1715"/>
                <a:gd name="T7" fmla="*/ 0 h 1715"/>
                <a:gd name="T8" fmla="*/ 1715 w 1715"/>
                <a:gd name="T9" fmla="*/ 986 h 1715"/>
                <a:gd name="T10" fmla="*/ 988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988" y="1715"/>
                  </a:moveTo>
                  <a:lnTo>
                    <a:pt x="0" y="1715"/>
                  </a:lnTo>
                  <a:lnTo>
                    <a:pt x="0" y="727"/>
                  </a:lnTo>
                  <a:lnTo>
                    <a:pt x="727" y="0"/>
                  </a:lnTo>
                  <a:lnTo>
                    <a:pt x="1715" y="986"/>
                  </a:lnTo>
                  <a:lnTo>
                    <a:pt x="988"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0" name="Freeform 7"/>
            <p:cNvSpPr>
              <a:spLocks/>
            </p:cNvSpPr>
            <p:nvPr/>
          </p:nvSpPr>
          <p:spPr bwMode="auto">
            <a:xfrm>
              <a:off x="5630863" y="3556000"/>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close/>
                </a:path>
              </a:pathLst>
            </a:custGeom>
            <a:solidFill>
              <a:srgbClr val="47B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1" name="Freeform 8"/>
            <p:cNvSpPr>
              <a:spLocks/>
            </p:cNvSpPr>
            <p:nvPr/>
          </p:nvSpPr>
          <p:spPr bwMode="auto">
            <a:xfrm>
              <a:off x="5630863" y="3556000"/>
              <a:ext cx="2714625" cy="2713038"/>
            </a:xfrm>
            <a:custGeom>
              <a:avLst/>
              <a:gdLst>
                <a:gd name="T0" fmla="*/ 1710 w 1710"/>
                <a:gd name="T1" fmla="*/ 986 h 1709"/>
                <a:gd name="T2" fmla="*/ 1710 w 1710"/>
                <a:gd name="T3" fmla="*/ 0 h 1709"/>
                <a:gd name="T4" fmla="*/ 722 w 1710"/>
                <a:gd name="T5" fmla="*/ 0 h 1709"/>
                <a:gd name="T6" fmla="*/ 0 w 1710"/>
                <a:gd name="T7" fmla="*/ 722 h 1709"/>
                <a:gd name="T8" fmla="*/ 988 w 1710"/>
                <a:gd name="T9" fmla="*/ 1709 h 1709"/>
                <a:gd name="T10" fmla="*/ 1710 w 1710"/>
                <a:gd name="T11" fmla="*/ 986 h 1709"/>
              </a:gdLst>
              <a:ahLst/>
              <a:cxnLst>
                <a:cxn ang="0">
                  <a:pos x="T0" y="T1"/>
                </a:cxn>
                <a:cxn ang="0">
                  <a:pos x="T2" y="T3"/>
                </a:cxn>
                <a:cxn ang="0">
                  <a:pos x="T4" y="T5"/>
                </a:cxn>
                <a:cxn ang="0">
                  <a:pos x="T6" y="T7"/>
                </a:cxn>
                <a:cxn ang="0">
                  <a:pos x="T8" y="T9"/>
                </a:cxn>
                <a:cxn ang="0">
                  <a:pos x="T10" y="T11"/>
                </a:cxn>
              </a:cxnLst>
              <a:rect l="0" t="0" r="r" b="b"/>
              <a:pathLst>
                <a:path w="1710" h="1709">
                  <a:moveTo>
                    <a:pt x="1710" y="986"/>
                  </a:moveTo>
                  <a:lnTo>
                    <a:pt x="1710" y="0"/>
                  </a:lnTo>
                  <a:lnTo>
                    <a:pt x="722" y="0"/>
                  </a:lnTo>
                  <a:lnTo>
                    <a:pt x="0" y="722"/>
                  </a:lnTo>
                  <a:lnTo>
                    <a:pt x="988" y="1709"/>
                  </a:lnTo>
                  <a:lnTo>
                    <a:pt x="171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2" name="Freeform 9"/>
            <p:cNvSpPr>
              <a:spLocks/>
            </p:cNvSpPr>
            <p:nvPr/>
          </p:nvSpPr>
          <p:spPr bwMode="auto">
            <a:xfrm>
              <a:off x="8453438" y="35560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close/>
                </a:path>
              </a:pathLst>
            </a:custGeom>
            <a:solidFill>
              <a:srgbClr val="005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3" name="Freeform 10"/>
            <p:cNvSpPr>
              <a:spLocks/>
            </p:cNvSpPr>
            <p:nvPr/>
          </p:nvSpPr>
          <p:spPr bwMode="auto">
            <a:xfrm>
              <a:off x="8453438" y="3556000"/>
              <a:ext cx="2713038" cy="2713038"/>
            </a:xfrm>
            <a:custGeom>
              <a:avLst/>
              <a:gdLst>
                <a:gd name="T0" fmla="*/ 0 w 1709"/>
                <a:gd name="T1" fmla="*/ 986 h 1709"/>
                <a:gd name="T2" fmla="*/ 0 w 1709"/>
                <a:gd name="T3" fmla="*/ 0 h 1709"/>
                <a:gd name="T4" fmla="*/ 987 w 1709"/>
                <a:gd name="T5" fmla="*/ 0 h 1709"/>
                <a:gd name="T6" fmla="*/ 1709 w 1709"/>
                <a:gd name="T7" fmla="*/ 722 h 1709"/>
                <a:gd name="T8" fmla="*/ 721 w 1709"/>
                <a:gd name="T9" fmla="*/ 1709 h 1709"/>
                <a:gd name="T10" fmla="*/ 0 w 1709"/>
                <a:gd name="T11" fmla="*/ 986 h 1709"/>
              </a:gdLst>
              <a:ahLst/>
              <a:cxnLst>
                <a:cxn ang="0">
                  <a:pos x="T0" y="T1"/>
                </a:cxn>
                <a:cxn ang="0">
                  <a:pos x="T2" y="T3"/>
                </a:cxn>
                <a:cxn ang="0">
                  <a:pos x="T4" y="T5"/>
                </a:cxn>
                <a:cxn ang="0">
                  <a:pos x="T6" y="T7"/>
                </a:cxn>
                <a:cxn ang="0">
                  <a:pos x="T8" y="T9"/>
                </a:cxn>
                <a:cxn ang="0">
                  <a:pos x="T10" y="T11"/>
                </a:cxn>
              </a:cxnLst>
              <a:rect l="0" t="0" r="r" b="b"/>
              <a:pathLst>
                <a:path w="1709" h="1709">
                  <a:moveTo>
                    <a:pt x="0" y="986"/>
                  </a:moveTo>
                  <a:lnTo>
                    <a:pt x="0" y="0"/>
                  </a:lnTo>
                  <a:lnTo>
                    <a:pt x="987" y="0"/>
                  </a:lnTo>
                  <a:lnTo>
                    <a:pt x="1709" y="722"/>
                  </a:lnTo>
                  <a:lnTo>
                    <a:pt x="721" y="1709"/>
                  </a:lnTo>
                  <a:lnTo>
                    <a:pt x="0" y="9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4" name="Freeform 11"/>
            <p:cNvSpPr>
              <a:spLocks/>
            </p:cNvSpPr>
            <p:nvPr/>
          </p:nvSpPr>
          <p:spPr bwMode="auto">
            <a:xfrm>
              <a:off x="5622925" y="717550"/>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close/>
                </a:path>
              </a:pathLst>
            </a:custGeom>
            <a:solidFill>
              <a:srgbClr val="9DC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5" name="Freeform 12"/>
            <p:cNvSpPr>
              <a:spLocks/>
            </p:cNvSpPr>
            <p:nvPr/>
          </p:nvSpPr>
          <p:spPr bwMode="auto">
            <a:xfrm>
              <a:off x="5622925" y="717550"/>
              <a:ext cx="2722563" cy="2722563"/>
            </a:xfrm>
            <a:custGeom>
              <a:avLst/>
              <a:gdLst>
                <a:gd name="T0" fmla="*/ 727 w 1715"/>
                <a:gd name="T1" fmla="*/ 1715 h 1715"/>
                <a:gd name="T2" fmla="*/ 1715 w 1715"/>
                <a:gd name="T3" fmla="*/ 1715 h 1715"/>
                <a:gd name="T4" fmla="*/ 1715 w 1715"/>
                <a:gd name="T5" fmla="*/ 727 h 1715"/>
                <a:gd name="T6" fmla="*/ 988 w 1715"/>
                <a:gd name="T7" fmla="*/ 0 h 1715"/>
                <a:gd name="T8" fmla="*/ 0 w 1715"/>
                <a:gd name="T9" fmla="*/ 986 h 1715"/>
                <a:gd name="T10" fmla="*/ 727 w 1715"/>
                <a:gd name="T11" fmla="*/ 1715 h 1715"/>
              </a:gdLst>
              <a:ahLst/>
              <a:cxnLst>
                <a:cxn ang="0">
                  <a:pos x="T0" y="T1"/>
                </a:cxn>
                <a:cxn ang="0">
                  <a:pos x="T2" y="T3"/>
                </a:cxn>
                <a:cxn ang="0">
                  <a:pos x="T4" y="T5"/>
                </a:cxn>
                <a:cxn ang="0">
                  <a:pos x="T6" y="T7"/>
                </a:cxn>
                <a:cxn ang="0">
                  <a:pos x="T8" y="T9"/>
                </a:cxn>
                <a:cxn ang="0">
                  <a:pos x="T10" y="T11"/>
                </a:cxn>
              </a:cxnLst>
              <a:rect l="0" t="0" r="r" b="b"/>
              <a:pathLst>
                <a:path w="1715" h="1715">
                  <a:moveTo>
                    <a:pt x="727" y="1715"/>
                  </a:moveTo>
                  <a:lnTo>
                    <a:pt x="1715" y="1715"/>
                  </a:lnTo>
                  <a:lnTo>
                    <a:pt x="1715" y="727"/>
                  </a:lnTo>
                  <a:lnTo>
                    <a:pt x="988" y="0"/>
                  </a:lnTo>
                  <a:lnTo>
                    <a:pt x="0" y="986"/>
                  </a:lnTo>
                  <a:lnTo>
                    <a:pt x="727" y="17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6" name="Oval 17"/>
            <p:cNvSpPr>
              <a:spLocks noChangeArrowheads="1"/>
            </p:cNvSpPr>
            <p:nvPr/>
          </p:nvSpPr>
          <p:spPr bwMode="auto">
            <a:xfrm>
              <a:off x="7235825" y="2328863"/>
              <a:ext cx="2328863" cy="2328863"/>
            </a:xfrm>
            <a:prstGeom prst="ellipse">
              <a:avLst/>
            </a:prstGeom>
            <a:solidFill>
              <a:srgbClr val="F8F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b="1" dirty="0" err="1" smtClean="0"/>
                <a:t>Docker</a:t>
              </a:r>
              <a:r>
                <a:rPr lang="en-US" altLang="zh-CN" sz="2800" b="1" dirty="0" smtClean="0"/>
                <a:t> Compose</a:t>
              </a:r>
            </a:p>
            <a:p>
              <a:pPr algn="ctr"/>
              <a:r>
                <a:rPr lang="en-US" altLang="zh-CN" sz="2800" b="1" dirty="0" smtClean="0"/>
                <a:t>  </a:t>
              </a:r>
              <a:r>
                <a:rPr lang="zh-CN" altLang="en-US" sz="2800" b="1" dirty="0" smtClean="0"/>
                <a:t>特点</a:t>
              </a:r>
              <a:endParaRPr lang="zh-CN" altLang="en-US" sz="2800" b="1" dirty="0"/>
            </a:p>
          </p:txBody>
        </p:sp>
        <p:grpSp>
          <p:nvGrpSpPr>
            <p:cNvPr id="375" name="组合 374"/>
            <p:cNvGrpSpPr/>
            <p:nvPr/>
          </p:nvGrpSpPr>
          <p:grpSpPr>
            <a:xfrm>
              <a:off x="9388400" y="1391572"/>
              <a:ext cx="541490" cy="452171"/>
              <a:chOff x="9478963" y="1489075"/>
              <a:chExt cx="307975" cy="257176"/>
            </a:xfrm>
          </p:grpSpPr>
          <p:sp>
            <p:nvSpPr>
              <p:cNvPr id="411" name="Freeform 26"/>
              <p:cNvSpPr>
                <a:spLocks/>
              </p:cNvSpPr>
              <p:nvPr/>
            </p:nvSpPr>
            <p:spPr bwMode="auto">
              <a:xfrm>
                <a:off x="9478963" y="1706563"/>
                <a:ext cx="307975" cy="39688"/>
              </a:xfrm>
              <a:custGeom>
                <a:avLst/>
                <a:gdLst>
                  <a:gd name="T0" fmla="*/ 118 w 118"/>
                  <a:gd name="T1" fmla="*/ 7 h 15"/>
                  <a:gd name="T2" fmla="*/ 110 w 118"/>
                  <a:gd name="T3" fmla="*/ 15 h 15"/>
                  <a:gd name="T4" fmla="*/ 7 w 118"/>
                  <a:gd name="T5" fmla="*/ 15 h 15"/>
                  <a:gd name="T6" fmla="*/ 0 w 118"/>
                  <a:gd name="T7" fmla="*/ 7 h 15"/>
                  <a:gd name="T8" fmla="*/ 7 w 118"/>
                  <a:gd name="T9" fmla="*/ 0 h 15"/>
                  <a:gd name="T10" fmla="*/ 110 w 118"/>
                  <a:gd name="T11" fmla="*/ 0 h 15"/>
                  <a:gd name="T12" fmla="*/ 118 w 118"/>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18" h="15">
                    <a:moveTo>
                      <a:pt x="118" y="7"/>
                    </a:moveTo>
                    <a:cubicBezTo>
                      <a:pt x="118" y="12"/>
                      <a:pt x="115" y="15"/>
                      <a:pt x="110" y="15"/>
                    </a:cubicBezTo>
                    <a:cubicBezTo>
                      <a:pt x="7" y="15"/>
                      <a:pt x="7" y="15"/>
                      <a:pt x="7" y="15"/>
                    </a:cubicBezTo>
                    <a:cubicBezTo>
                      <a:pt x="3" y="15"/>
                      <a:pt x="0" y="12"/>
                      <a:pt x="0" y="7"/>
                    </a:cubicBezTo>
                    <a:cubicBezTo>
                      <a:pt x="0" y="3"/>
                      <a:pt x="3" y="0"/>
                      <a:pt x="7" y="0"/>
                    </a:cubicBezTo>
                    <a:cubicBezTo>
                      <a:pt x="110" y="0"/>
                      <a:pt x="110" y="0"/>
                      <a:pt x="110" y="0"/>
                    </a:cubicBezTo>
                    <a:cubicBezTo>
                      <a:pt x="115" y="0"/>
                      <a:pt x="118" y="3"/>
                      <a:pt x="11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2" name="Freeform 27"/>
              <p:cNvSpPr>
                <a:spLocks/>
              </p:cNvSpPr>
              <p:nvPr/>
            </p:nvSpPr>
            <p:spPr bwMode="auto">
              <a:xfrm>
                <a:off x="9504363" y="1562100"/>
                <a:ext cx="41275"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3" name="Freeform 28"/>
              <p:cNvSpPr>
                <a:spLocks/>
              </p:cNvSpPr>
              <p:nvPr/>
            </p:nvSpPr>
            <p:spPr bwMode="auto">
              <a:xfrm>
                <a:off x="9577388" y="1525588"/>
                <a:ext cx="42863" cy="160338"/>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8"/>
                      <a:pt x="0" y="53"/>
                    </a:cubicBezTo>
                    <a:cubicBezTo>
                      <a:pt x="0" y="8"/>
                      <a:pt x="0" y="8"/>
                      <a:pt x="0" y="8"/>
                    </a:cubicBezTo>
                    <a:cubicBezTo>
                      <a:pt x="0" y="4"/>
                      <a:pt x="3" y="0"/>
                      <a:pt x="8" y="0"/>
                    </a:cubicBezTo>
                    <a:cubicBezTo>
                      <a:pt x="12" y="0"/>
                      <a:pt x="16" y="4"/>
                      <a:pt x="16" y="8"/>
                    </a:cubicBezTo>
                    <a:cubicBezTo>
                      <a:pt x="16" y="53"/>
                      <a:pt x="16" y="53"/>
                      <a:pt x="16" y="53"/>
                    </a:cubicBezTo>
                    <a:cubicBezTo>
                      <a:pt x="16" y="58"/>
                      <a:pt x="12" y="61"/>
                      <a:pt x="8"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4" name="Freeform 29"/>
              <p:cNvSpPr>
                <a:spLocks/>
              </p:cNvSpPr>
              <p:nvPr/>
            </p:nvSpPr>
            <p:spPr bwMode="auto">
              <a:xfrm>
                <a:off x="9652000" y="1489075"/>
                <a:ext cx="38100" cy="196850"/>
              </a:xfrm>
              <a:custGeom>
                <a:avLst/>
                <a:gdLst>
                  <a:gd name="T0" fmla="*/ 8 w 15"/>
                  <a:gd name="T1" fmla="*/ 75 h 75"/>
                  <a:gd name="T2" fmla="*/ 0 w 15"/>
                  <a:gd name="T3" fmla="*/ 67 h 75"/>
                  <a:gd name="T4" fmla="*/ 0 w 15"/>
                  <a:gd name="T5" fmla="*/ 8 h 75"/>
                  <a:gd name="T6" fmla="*/ 8 w 15"/>
                  <a:gd name="T7" fmla="*/ 0 h 75"/>
                  <a:gd name="T8" fmla="*/ 15 w 15"/>
                  <a:gd name="T9" fmla="*/ 8 h 75"/>
                  <a:gd name="T10" fmla="*/ 15 w 15"/>
                  <a:gd name="T11" fmla="*/ 67 h 75"/>
                  <a:gd name="T12" fmla="*/ 8 w 1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15" h="75">
                    <a:moveTo>
                      <a:pt x="8" y="75"/>
                    </a:moveTo>
                    <a:cubicBezTo>
                      <a:pt x="3" y="75"/>
                      <a:pt x="0" y="72"/>
                      <a:pt x="0" y="67"/>
                    </a:cubicBezTo>
                    <a:cubicBezTo>
                      <a:pt x="0" y="8"/>
                      <a:pt x="0" y="8"/>
                      <a:pt x="0" y="8"/>
                    </a:cubicBezTo>
                    <a:cubicBezTo>
                      <a:pt x="0" y="3"/>
                      <a:pt x="3" y="0"/>
                      <a:pt x="8" y="0"/>
                    </a:cubicBezTo>
                    <a:cubicBezTo>
                      <a:pt x="12" y="0"/>
                      <a:pt x="15" y="3"/>
                      <a:pt x="15" y="8"/>
                    </a:cubicBezTo>
                    <a:cubicBezTo>
                      <a:pt x="15" y="67"/>
                      <a:pt x="15" y="67"/>
                      <a:pt x="15" y="67"/>
                    </a:cubicBezTo>
                    <a:cubicBezTo>
                      <a:pt x="15" y="72"/>
                      <a:pt x="12" y="75"/>
                      <a:pt x="8"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5" name="Freeform 30"/>
              <p:cNvSpPr>
                <a:spLocks/>
              </p:cNvSpPr>
              <p:nvPr/>
            </p:nvSpPr>
            <p:spPr bwMode="auto">
              <a:xfrm>
                <a:off x="9725025" y="1498600"/>
                <a:ext cx="39688" cy="187325"/>
              </a:xfrm>
              <a:custGeom>
                <a:avLst/>
                <a:gdLst>
                  <a:gd name="T0" fmla="*/ 7 w 15"/>
                  <a:gd name="T1" fmla="*/ 71 h 71"/>
                  <a:gd name="T2" fmla="*/ 0 w 15"/>
                  <a:gd name="T3" fmla="*/ 63 h 71"/>
                  <a:gd name="T4" fmla="*/ 0 w 15"/>
                  <a:gd name="T5" fmla="*/ 8 h 71"/>
                  <a:gd name="T6" fmla="*/ 7 w 15"/>
                  <a:gd name="T7" fmla="*/ 0 h 71"/>
                  <a:gd name="T8" fmla="*/ 15 w 15"/>
                  <a:gd name="T9" fmla="*/ 8 h 71"/>
                  <a:gd name="T10" fmla="*/ 15 w 15"/>
                  <a:gd name="T11" fmla="*/ 63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3"/>
                    </a:cubicBezTo>
                    <a:cubicBezTo>
                      <a:pt x="0" y="8"/>
                      <a:pt x="0" y="8"/>
                      <a:pt x="0" y="8"/>
                    </a:cubicBezTo>
                    <a:cubicBezTo>
                      <a:pt x="0" y="3"/>
                      <a:pt x="3" y="0"/>
                      <a:pt x="7" y="0"/>
                    </a:cubicBezTo>
                    <a:cubicBezTo>
                      <a:pt x="12" y="0"/>
                      <a:pt x="15" y="3"/>
                      <a:pt x="15" y="8"/>
                    </a:cubicBezTo>
                    <a:cubicBezTo>
                      <a:pt x="15" y="63"/>
                      <a:pt x="15" y="63"/>
                      <a:pt x="15" y="63"/>
                    </a:cubicBezTo>
                    <a:cubicBezTo>
                      <a:pt x="15" y="68"/>
                      <a:pt x="12" y="71"/>
                      <a:pt x="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76" name="组合 375"/>
            <p:cNvGrpSpPr/>
            <p:nvPr/>
          </p:nvGrpSpPr>
          <p:grpSpPr>
            <a:xfrm>
              <a:off x="6829109" y="1319920"/>
              <a:ext cx="583246" cy="528812"/>
              <a:chOff x="6942138" y="1422400"/>
              <a:chExt cx="357188" cy="323851"/>
            </a:xfrm>
          </p:grpSpPr>
          <p:sp>
            <p:nvSpPr>
              <p:cNvPr id="404" name="Freeform 31"/>
              <p:cNvSpPr>
                <a:spLocks/>
              </p:cNvSpPr>
              <p:nvPr/>
            </p:nvSpPr>
            <p:spPr bwMode="auto">
              <a:xfrm>
                <a:off x="6942138" y="1706563"/>
                <a:ext cx="357188" cy="39688"/>
              </a:xfrm>
              <a:custGeom>
                <a:avLst/>
                <a:gdLst>
                  <a:gd name="T0" fmla="*/ 136 w 136"/>
                  <a:gd name="T1" fmla="*/ 7 h 15"/>
                  <a:gd name="T2" fmla="*/ 128 w 136"/>
                  <a:gd name="T3" fmla="*/ 15 h 15"/>
                  <a:gd name="T4" fmla="*/ 8 w 136"/>
                  <a:gd name="T5" fmla="*/ 15 h 15"/>
                  <a:gd name="T6" fmla="*/ 0 w 136"/>
                  <a:gd name="T7" fmla="*/ 7 h 15"/>
                  <a:gd name="T8" fmla="*/ 8 w 136"/>
                  <a:gd name="T9" fmla="*/ 0 h 15"/>
                  <a:gd name="T10" fmla="*/ 128 w 136"/>
                  <a:gd name="T11" fmla="*/ 0 h 15"/>
                  <a:gd name="T12" fmla="*/ 136 w 136"/>
                  <a:gd name="T13" fmla="*/ 7 h 15"/>
                </a:gdLst>
                <a:ahLst/>
                <a:cxnLst>
                  <a:cxn ang="0">
                    <a:pos x="T0" y="T1"/>
                  </a:cxn>
                  <a:cxn ang="0">
                    <a:pos x="T2" y="T3"/>
                  </a:cxn>
                  <a:cxn ang="0">
                    <a:pos x="T4" y="T5"/>
                  </a:cxn>
                  <a:cxn ang="0">
                    <a:pos x="T6" y="T7"/>
                  </a:cxn>
                  <a:cxn ang="0">
                    <a:pos x="T8" y="T9"/>
                  </a:cxn>
                  <a:cxn ang="0">
                    <a:pos x="T10" y="T11"/>
                  </a:cxn>
                  <a:cxn ang="0">
                    <a:pos x="T12" y="T13"/>
                  </a:cxn>
                </a:cxnLst>
                <a:rect l="0" t="0" r="r" b="b"/>
                <a:pathLst>
                  <a:path w="136" h="15">
                    <a:moveTo>
                      <a:pt x="136" y="7"/>
                    </a:moveTo>
                    <a:cubicBezTo>
                      <a:pt x="136" y="12"/>
                      <a:pt x="133" y="15"/>
                      <a:pt x="128" y="15"/>
                    </a:cubicBezTo>
                    <a:cubicBezTo>
                      <a:pt x="8" y="15"/>
                      <a:pt x="8" y="15"/>
                      <a:pt x="8" y="15"/>
                    </a:cubicBezTo>
                    <a:cubicBezTo>
                      <a:pt x="3" y="15"/>
                      <a:pt x="0" y="12"/>
                      <a:pt x="0" y="7"/>
                    </a:cubicBezTo>
                    <a:cubicBezTo>
                      <a:pt x="0" y="3"/>
                      <a:pt x="3" y="0"/>
                      <a:pt x="8" y="0"/>
                    </a:cubicBezTo>
                    <a:cubicBezTo>
                      <a:pt x="128" y="0"/>
                      <a:pt x="128" y="0"/>
                      <a:pt x="128" y="0"/>
                    </a:cubicBezTo>
                    <a:cubicBezTo>
                      <a:pt x="133" y="0"/>
                      <a:pt x="136" y="3"/>
                      <a:pt x="13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5" name="Freeform 32"/>
              <p:cNvSpPr>
                <a:spLocks/>
              </p:cNvSpPr>
              <p:nvPr/>
            </p:nvSpPr>
            <p:spPr bwMode="auto">
              <a:xfrm>
                <a:off x="6986588"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6" name="Freeform 33"/>
              <p:cNvSpPr>
                <a:spLocks/>
              </p:cNvSpPr>
              <p:nvPr/>
            </p:nvSpPr>
            <p:spPr bwMode="auto">
              <a:xfrm>
                <a:off x="7062788" y="1562100"/>
                <a:ext cx="39688" cy="123825"/>
              </a:xfrm>
              <a:custGeom>
                <a:avLst/>
                <a:gdLst>
                  <a:gd name="T0" fmla="*/ 8 w 15"/>
                  <a:gd name="T1" fmla="*/ 47 h 47"/>
                  <a:gd name="T2" fmla="*/ 0 w 15"/>
                  <a:gd name="T3" fmla="*/ 39 h 47"/>
                  <a:gd name="T4" fmla="*/ 0 w 15"/>
                  <a:gd name="T5" fmla="*/ 8 h 47"/>
                  <a:gd name="T6" fmla="*/ 8 w 15"/>
                  <a:gd name="T7" fmla="*/ 0 h 47"/>
                  <a:gd name="T8" fmla="*/ 15 w 15"/>
                  <a:gd name="T9" fmla="*/ 8 h 47"/>
                  <a:gd name="T10" fmla="*/ 15 w 15"/>
                  <a:gd name="T11" fmla="*/ 39 h 47"/>
                  <a:gd name="T12" fmla="*/ 8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8" y="47"/>
                    </a:moveTo>
                    <a:cubicBezTo>
                      <a:pt x="3" y="47"/>
                      <a:pt x="0" y="44"/>
                      <a:pt x="0" y="39"/>
                    </a:cubicBezTo>
                    <a:cubicBezTo>
                      <a:pt x="0" y="8"/>
                      <a:pt x="0" y="8"/>
                      <a:pt x="0" y="8"/>
                    </a:cubicBezTo>
                    <a:cubicBezTo>
                      <a:pt x="0" y="4"/>
                      <a:pt x="3" y="0"/>
                      <a:pt x="8" y="0"/>
                    </a:cubicBezTo>
                    <a:cubicBezTo>
                      <a:pt x="12" y="0"/>
                      <a:pt x="15" y="4"/>
                      <a:pt x="15" y="8"/>
                    </a:cubicBezTo>
                    <a:cubicBezTo>
                      <a:pt x="15" y="39"/>
                      <a:pt x="15" y="39"/>
                      <a:pt x="15" y="39"/>
                    </a:cubicBezTo>
                    <a:cubicBezTo>
                      <a:pt x="15"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7" name="Freeform 34"/>
              <p:cNvSpPr>
                <a:spLocks/>
              </p:cNvSpPr>
              <p:nvPr/>
            </p:nvSpPr>
            <p:spPr bwMode="auto">
              <a:xfrm>
                <a:off x="7138988" y="1562100"/>
                <a:ext cx="39688" cy="123825"/>
              </a:xfrm>
              <a:custGeom>
                <a:avLst/>
                <a:gdLst>
                  <a:gd name="T0" fmla="*/ 7 w 15"/>
                  <a:gd name="T1" fmla="*/ 47 h 47"/>
                  <a:gd name="T2" fmla="*/ 0 w 15"/>
                  <a:gd name="T3" fmla="*/ 39 h 47"/>
                  <a:gd name="T4" fmla="*/ 0 w 15"/>
                  <a:gd name="T5" fmla="*/ 8 h 47"/>
                  <a:gd name="T6" fmla="*/ 7 w 15"/>
                  <a:gd name="T7" fmla="*/ 0 h 47"/>
                  <a:gd name="T8" fmla="*/ 15 w 15"/>
                  <a:gd name="T9" fmla="*/ 8 h 47"/>
                  <a:gd name="T10" fmla="*/ 15 w 15"/>
                  <a:gd name="T11" fmla="*/ 39 h 47"/>
                  <a:gd name="T12" fmla="*/ 7 w 15"/>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5" h="47">
                    <a:moveTo>
                      <a:pt x="7" y="47"/>
                    </a:moveTo>
                    <a:cubicBezTo>
                      <a:pt x="3" y="47"/>
                      <a:pt x="0" y="44"/>
                      <a:pt x="0" y="39"/>
                    </a:cubicBezTo>
                    <a:cubicBezTo>
                      <a:pt x="0" y="8"/>
                      <a:pt x="0" y="8"/>
                      <a:pt x="0" y="8"/>
                    </a:cubicBezTo>
                    <a:cubicBezTo>
                      <a:pt x="0" y="4"/>
                      <a:pt x="3" y="0"/>
                      <a:pt x="7" y="0"/>
                    </a:cubicBezTo>
                    <a:cubicBezTo>
                      <a:pt x="12" y="0"/>
                      <a:pt x="15" y="4"/>
                      <a:pt x="15" y="8"/>
                    </a:cubicBezTo>
                    <a:cubicBezTo>
                      <a:pt x="15" y="39"/>
                      <a:pt x="15" y="39"/>
                      <a:pt x="15" y="39"/>
                    </a:cubicBezTo>
                    <a:cubicBezTo>
                      <a:pt x="15" y="44"/>
                      <a:pt x="12" y="47"/>
                      <a:pt x="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8" name="Freeform 35"/>
              <p:cNvSpPr>
                <a:spLocks/>
              </p:cNvSpPr>
              <p:nvPr/>
            </p:nvSpPr>
            <p:spPr bwMode="auto">
              <a:xfrm>
                <a:off x="7212013" y="1562100"/>
                <a:ext cx="42863" cy="123825"/>
              </a:xfrm>
              <a:custGeom>
                <a:avLst/>
                <a:gdLst>
                  <a:gd name="T0" fmla="*/ 8 w 16"/>
                  <a:gd name="T1" fmla="*/ 47 h 47"/>
                  <a:gd name="T2" fmla="*/ 0 w 16"/>
                  <a:gd name="T3" fmla="*/ 39 h 47"/>
                  <a:gd name="T4" fmla="*/ 0 w 16"/>
                  <a:gd name="T5" fmla="*/ 8 h 47"/>
                  <a:gd name="T6" fmla="*/ 8 w 16"/>
                  <a:gd name="T7" fmla="*/ 0 h 47"/>
                  <a:gd name="T8" fmla="*/ 16 w 16"/>
                  <a:gd name="T9" fmla="*/ 8 h 47"/>
                  <a:gd name="T10" fmla="*/ 16 w 16"/>
                  <a:gd name="T11" fmla="*/ 39 h 47"/>
                  <a:gd name="T12" fmla="*/ 8 w 1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6" h="47">
                    <a:moveTo>
                      <a:pt x="8" y="47"/>
                    </a:moveTo>
                    <a:cubicBezTo>
                      <a:pt x="4" y="47"/>
                      <a:pt x="0" y="44"/>
                      <a:pt x="0" y="39"/>
                    </a:cubicBezTo>
                    <a:cubicBezTo>
                      <a:pt x="0" y="8"/>
                      <a:pt x="0" y="8"/>
                      <a:pt x="0" y="8"/>
                    </a:cubicBezTo>
                    <a:cubicBezTo>
                      <a:pt x="0" y="4"/>
                      <a:pt x="4" y="0"/>
                      <a:pt x="8" y="0"/>
                    </a:cubicBezTo>
                    <a:cubicBezTo>
                      <a:pt x="12" y="0"/>
                      <a:pt x="16" y="4"/>
                      <a:pt x="16" y="8"/>
                    </a:cubicBezTo>
                    <a:cubicBezTo>
                      <a:pt x="16" y="39"/>
                      <a:pt x="16" y="39"/>
                      <a:pt x="16" y="39"/>
                    </a:cubicBezTo>
                    <a:cubicBezTo>
                      <a:pt x="16" y="44"/>
                      <a:pt x="12" y="47"/>
                      <a:pt x="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9" name="Freeform 36"/>
              <p:cNvSpPr>
                <a:spLocks/>
              </p:cNvSpPr>
              <p:nvPr/>
            </p:nvSpPr>
            <p:spPr bwMode="auto">
              <a:xfrm>
                <a:off x="7010400" y="1422400"/>
                <a:ext cx="220663" cy="66675"/>
              </a:xfrm>
              <a:custGeom>
                <a:avLst/>
                <a:gdLst>
                  <a:gd name="T0" fmla="*/ 84 w 84"/>
                  <a:gd name="T1" fmla="*/ 25 h 25"/>
                  <a:gd name="T2" fmla="*/ 52 w 84"/>
                  <a:gd name="T3" fmla="*/ 4 h 25"/>
                  <a:gd name="T4" fmla="*/ 32 w 84"/>
                  <a:gd name="T5" fmla="*/ 4 h 25"/>
                  <a:gd name="T6" fmla="*/ 18 w 84"/>
                  <a:gd name="T7" fmla="*/ 13 h 25"/>
                  <a:gd name="T8" fmla="*/ 0 w 84"/>
                  <a:gd name="T9" fmla="*/ 25 h 25"/>
                  <a:gd name="T10" fmla="*/ 84 w 84"/>
                  <a:gd name="T11" fmla="*/ 25 h 25"/>
                </a:gdLst>
                <a:ahLst/>
                <a:cxnLst>
                  <a:cxn ang="0">
                    <a:pos x="T0" y="T1"/>
                  </a:cxn>
                  <a:cxn ang="0">
                    <a:pos x="T2" y="T3"/>
                  </a:cxn>
                  <a:cxn ang="0">
                    <a:pos x="T4" y="T5"/>
                  </a:cxn>
                  <a:cxn ang="0">
                    <a:pos x="T6" y="T7"/>
                  </a:cxn>
                  <a:cxn ang="0">
                    <a:pos x="T8" y="T9"/>
                  </a:cxn>
                  <a:cxn ang="0">
                    <a:pos x="T10" y="T11"/>
                  </a:cxn>
                </a:cxnLst>
                <a:rect l="0" t="0" r="r" b="b"/>
                <a:pathLst>
                  <a:path w="84" h="25">
                    <a:moveTo>
                      <a:pt x="84" y="25"/>
                    </a:moveTo>
                    <a:cubicBezTo>
                      <a:pt x="52" y="4"/>
                      <a:pt x="52" y="4"/>
                      <a:pt x="52" y="4"/>
                    </a:cubicBezTo>
                    <a:cubicBezTo>
                      <a:pt x="46" y="0"/>
                      <a:pt x="38" y="0"/>
                      <a:pt x="32" y="4"/>
                    </a:cubicBezTo>
                    <a:cubicBezTo>
                      <a:pt x="18" y="13"/>
                      <a:pt x="18" y="13"/>
                      <a:pt x="18" y="13"/>
                    </a:cubicBezTo>
                    <a:cubicBezTo>
                      <a:pt x="0" y="25"/>
                      <a:pt x="0" y="25"/>
                      <a:pt x="0" y="25"/>
                    </a:cubicBezTo>
                    <a:lnTo>
                      <a:pt x="84"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0" name="Freeform 37"/>
              <p:cNvSpPr>
                <a:spLocks/>
              </p:cNvSpPr>
              <p:nvPr/>
            </p:nvSpPr>
            <p:spPr bwMode="auto">
              <a:xfrm>
                <a:off x="6962775" y="1509713"/>
                <a:ext cx="315913" cy="41275"/>
              </a:xfrm>
              <a:custGeom>
                <a:avLst/>
                <a:gdLst>
                  <a:gd name="T0" fmla="*/ 120 w 120"/>
                  <a:gd name="T1" fmla="*/ 8 h 16"/>
                  <a:gd name="T2" fmla="*/ 112 w 120"/>
                  <a:gd name="T3" fmla="*/ 16 h 16"/>
                  <a:gd name="T4" fmla="*/ 8 w 120"/>
                  <a:gd name="T5" fmla="*/ 16 h 16"/>
                  <a:gd name="T6" fmla="*/ 0 w 120"/>
                  <a:gd name="T7" fmla="*/ 8 h 16"/>
                  <a:gd name="T8" fmla="*/ 8 w 120"/>
                  <a:gd name="T9" fmla="*/ 0 h 16"/>
                  <a:gd name="T10" fmla="*/ 112 w 120"/>
                  <a:gd name="T11" fmla="*/ 0 h 16"/>
                  <a:gd name="T12" fmla="*/ 120 w 12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20" y="8"/>
                    </a:moveTo>
                    <a:cubicBezTo>
                      <a:pt x="120" y="12"/>
                      <a:pt x="116" y="16"/>
                      <a:pt x="112" y="16"/>
                    </a:cubicBezTo>
                    <a:cubicBezTo>
                      <a:pt x="8" y="16"/>
                      <a:pt x="8" y="16"/>
                      <a:pt x="8" y="16"/>
                    </a:cubicBezTo>
                    <a:cubicBezTo>
                      <a:pt x="4" y="16"/>
                      <a:pt x="0" y="12"/>
                      <a:pt x="0" y="8"/>
                    </a:cubicBezTo>
                    <a:cubicBezTo>
                      <a:pt x="0" y="3"/>
                      <a:pt x="4" y="0"/>
                      <a:pt x="8" y="0"/>
                    </a:cubicBezTo>
                    <a:cubicBezTo>
                      <a:pt x="112" y="0"/>
                      <a:pt x="112" y="0"/>
                      <a:pt x="112" y="0"/>
                    </a:cubicBezTo>
                    <a:cubicBezTo>
                      <a:pt x="116" y="0"/>
                      <a:pt x="120" y="3"/>
                      <a:pt x="12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77" name="组合 376"/>
            <p:cNvGrpSpPr/>
            <p:nvPr/>
          </p:nvGrpSpPr>
          <p:grpSpPr>
            <a:xfrm>
              <a:off x="6746516" y="4125866"/>
              <a:ext cx="748356" cy="531809"/>
              <a:chOff x="6934200" y="4259263"/>
              <a:chExt cx="373063" cy="265113"/>
            </a:xfrm>
          </p:grpSpPr>
          <p:sp>
            <p:nvSpPr>
              <p:cNvPr id="394" name="Oval 38"/>
              <p:cNvSpPr>
                <a:spLocks noChangeArrowheads="1"/>
              </p:cNvSpPr>
              <p:nvPr/>
            </p:nvSpPr>
            <p:spPr bwMode="auto">
              <a:xfrm>
                <a:off x="7094538" y="4395788"/>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5" name="Freeform 39"/>
              <p:cNvSpPr>
                <a:spLocks/>
              </p:cNvSpPr>
              <p:nvPr/>
            </p:nvSpPr>
            <p:spPr bwMode="auto">
              <a:xfrm>
                <a:off x="7073900" y="4449763"/>
                <a:ext cx="93663" cy="74613"/>
              </a:xfrm>
              <a:custGeom>
                <a:avLst/>
                <a:gdLst>
                  <a:gd name="T0" fmla="*/ 27 w 36"/>
                  <a:gd name="T1" fmla="*/ 0 h 28"/>
                  <a:gd name="T2" fmla="*/ 18 w 36"/>
                  <a:gd name="T3" fmla="*/ 11 h 28"/>
                  <a:gd name="T4" fmla="*/ 9 w 36"/>
                  <a:gd name="T5" fmla="*/ 0 h 28"/>
                  <a:gd name="T6" fmla="*/ 0 w 36"/>
                  <a:gd name="T7" fmla="*/ 18 h 28"/>
                  <a:gd name="T8" fmla="*/ 1 w 36"/>
                  <a:gd name="T9" fmla="*/ 26 h 28"/>
                  <a:gd name="T10" fmla="*/ 18 w 36"/>
                  <a:gd name="T11" fmla="*/ 28 h 28"/>
                  <a:gd name="T12" fmla="*/ 35 w 36"/>
                  <a:gd name="T13" fmla="*/ 26 h 28"/>
                  <a:gd name="T14" fmla="*/ 36 w 36"/>
                  <a:gd name="T15" fmla="*/ 18 h 28"/>
                  <a:gd name="T16" fmla="*/ 27 w 3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27"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6" y="21"/>
                      <a:pt x="36" y="18"/>
                    </a:cubicBezTo>
                    <a:cubicBezTo>
                      <a:pt x="36" y="11"/>
                      <a:pt x="33" y="4"/>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6" name="Oval 40"/>
              <p:cNvSpPr>
                <a:spLocks noChangeArrowheads="1"/>
              </p:cNvSpPr>
              <p:nvPr/>
            </p:nvSpPr>
            <p:spPr bwMode="auto">
              <a:xfrm>
                <a:off x="6958013" y="4395788"/>
                <a:ext cx="50800"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7" name="Freeform 41"/>
              <p:cNvSpPr>
                <a:spLocks/>
              </p:cNvSpPr>
              <p:nvPr/>
            </p:nvSpPr>
            <p:spPr bwMode="auto">
              <a:xfrm>
                <a:off x="6934200" y="4449763"/>
                <a:ext cx="96838" cy="74613"/>
              </a:xfrm>
              <a:custGeom>
                <a:avLst/>
                <a:gdLst>
                  <a:gd name="T0" fmla="*/ 28 w 37"/>
                  <a:gd name="T1" fmla="*/ 0 h 28"/>
                  <a:gd name="T2" fmla="*/ 19 w 37"/>
                  <a:gd name="T3" fmla="*/ 11 h 28"/>
                  <a:gd name="T4" fmla="*/ 9 w 37"/>
                  <a:gd name="T5" fmla="*/ 0 h 28"/>
                  <a:gd name="T6" fmla="*/ 0 w 37"/>
                  <a:gd name="T7" fmla="*/ 18 h 28"/>
                  <a:gd name="T8" fmla="*/ 1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1" y="26"/>
                    </a:cubicBezTo>
                    <a:cubicBezTo>
                      <a:pt x="7" y="27"/>
                      <a:pt x="12" y="28"/>
                      <a:pt x="19" y="28"/>
                    </a:cubicBezTo>
                    <a:cubicBezTo>
                      <a:pt x="25" y="28"/>
                      <a:pt x="31" y="27"/>
                      <a:pt x="36" y="26"/>
                    </a:cubicBezTo>
                    <a:cubicBezTo>
                      <a:pt x="37"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8" name="Oval 42"/>
              <p:cNvSpPr>
                <a:spLocks noChangeArrowheads="1"/>
              </p:cNvSpPr>
              <p:nvPr/>
            </p:nvSpPr>
            <p:spPr bwMode="auto">
              <a:xfrm>
                <a:off x="7234238" y="4395788"/>
                <a:ext cx="49213"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9" name="Freeform 43"/>
              <p:cNvSpPr>
                <a:spLocks/>
              </p:cNvSpPr>
              <p:nvPr/>
            </p:nvSpPr>
            <p:spPr bwMode="auto">
              <a:xfrm>
                <a:off x="7210425" y="4449763"/>
                <a:ext cx="96838" cy="74613"/>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4" y="4"/>
                      <a:pt x="0" y="11"/>
                      <a:pt x="0" y="18"/>
                    </a:cubicBezTo>
                    <a:cubicBezTo>
                      <a:pt x="0" y="21"/>
                      <a:pt x="0" y="23"/>
                      <a:pt x="1" y="26"/>
                    </a:cubicBezTo>
                    <a:cubicBezTo>
                      <a:pt x="6" y="27"/>
                      <a:pt x="12" y="28"/>
                      <a:pt x="18" y="28"/>
                    </a:cubicBezTo>
                    <a:cubicBezTo>
                      <a:pt x="25" y="28"/>
                      <a:pt x="30" y="27"/>
                      <a:pt x="36" y="26"/>
                    </a:cubicBezTo>
                    <a:cubicBezTo>
                      <a:pt x="36"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0" name="Oval 44"/>
              <p:cNvSpPr>
                <a:spLocks noChangeArrowheads="1"/>
              </p:cNvSpPr>
              <p:nvPr/>
            </p:nvSpPr>
            <p:spPr bwMode="auto">
              <a:xfrm>
                <a:off x="7026275" y="42592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1" name="Freeform 45"/>
              <p:cNvSpPr>
                <a:spLocks/>
              </p:cNvSpPr>
              <p:nvPr/>
            </p:nvSpPr>
            <p:spPr bwMode="auto">
              <a:xfrm>
                <a:off x="7002463" y="4313238"/>
                <a:ext cx="96838" cy="74613"/>
              </a:xfrm>
              <a:custGeom>
                <a:avLst/>
                <a:gdLst>
                  <a:gd name="T0" fmla="*/ 28 w 37"/>
                  <a:gd name="T1" fmla="*/ 0 h 28"/>
                  <a:gd name="T2" fmla="*/ 19 w 37"/>
                  <a:gd name="T3" fmla="*/ 11 h 28"/>
                  <a:gd name="T4" fmla="*/ 9 w 37"/>
                  <a:gd name="T5" fmla="*/ 0 h 28"/>
                  <a:gd name="T6" fmla="*/ 0 w 37"/>
                  <a:gd name="T7" fmla="*/ 18 h 28"/>
                  <a:gd name="T8" fmla="*/ 2 w 37"/>
                  <a:gd name="T9" fmla="*/ 26 h 28"/>
                  <a:gd name="T10" fmla="*/ 19 w 37"/>
                  <a:gd name="T11" fmla="*/ 28 h 28"/>
                  <a:gd name="T12" fmla="*/ 36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9" y="11"/>
                      <a:pt x="19" y="11"/>
                      <a:pt x="19" y="11"/>
                    </a:cubicBezTo>
                    <a:cubicBezTo>
                      <a:pt x="9" y="0"/>
                      <a:pt x="9" y="0"/>
                      <a:pt x="9" y="0"/>
                    </a:cubicBezTo>
                    <a:cubicBezTo>
                      <a:pt x="4" y="4"/>
                      <a:pt x="0" y="11"/>
                      <a:pt x="0" y="18"/>
                    </a:cubicBezTo>
                    <a:cubicBezTo>
                      <a:pt x="0" y="21"/>
                      <a:pt x="1" y="23"/>
                      <a:pt x="2" y="26"/>
                    </a:cubicBezTo>
                    <a:cubicBezTo>
                      <a:pt x="7" y="27"/>
                      <a:pt x="13" y="28"/>
                      <a:pt x="19" y="28"/>
                    </a:cubicBezTo>
                    <a:cubicBezTo>
                      <a:pt x="25" y="28"/>
                      <a:pt x="31" y="27"/>
                      <a:pt x="36" y="26"/>
                    </a:cubicBezTo>
                    <a:cubicBezTo>
                      <a:pt x="37" y="23"/>
                      <a:pt x="37" y="21"/>
                      <a:pt x="37" y="18"/>
                    </a:cubicBezTo>
                    <a:cubicBezTo>
                      <a:pt x="37" y="11"/>
                      <a:pt x="34"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2" name="Oval 46"/>
              <p:cNvSpPr>
                <a:spLocks noChangeArrowheads="1"/>
              </p:cNvSpPr>
              <p:nvPr/>
            </p:nvSpPr>
            <p:spPr bwMode="auto">
              <a:xfrm>
                <a:off x="7162800" y="42592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3" name="Freeform 47"/>
              <p:cNvSpPr>
                <a:spLocks/>
              </p:cNvSpPr>
              <p:nvPr/>
            </p:nvSpPr>
            <p:spPr bwMode="auto">
              <a:xfrm>
                <a:off x="7142163" y="4313238"/>
                <a:ext cx="96838" cy="74613"/>
              </a:xfrm>
              <a:custGeom>
                <a:avLst/>
                <a:gdLst>
                  <a:gd name="T0" fmla="*/ 28 w 37"/>
                  <a:gd name="T1" fmla="*/ 0 h 28"/>
                  <a:gd name="T2" fmla="*/ 18 w 37"/>
                  <a:gd name="T3" fmla="*/ 11 h 28"/>
                  <a:gd name="T4" fmla="*/ 9 w 37"/>
                  <a:gd name="T5" fmla="*/ 0 h 28"/>
                  <a:gd name="T6" fmla="*/ 0 w 37"/>
                  <a:gd name="T7" fmla="*/ 18 h 28"/>
                  <a:gd name="T8" fmla="*/ 1 w 37"/>
                  <a:gd name="T9" fmla="*/ 26 h 28"/>
                  <a:gd name="T10" fmla="*/ 18 w 37"/>
                  <a:gd name="T11" fmla="*/ 28 h 28"/>
                  <a:gd name="T12" fmla="*/ 35 w 37"/>
                  <a:gd name="T13" fmla="*/ 26 h 28"/>
                  <a:gd name="T14" fmla="*/ 37 w 37"/>
                  <a:gd name="T15" fmla="*/ 18 h 28"/>
                  <a:gd name="T16" fmla="*/ 28 w 3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8">
                    <a:moveTo>
                      <a:pt x="28" y="0"/>
                    </a:moveTo>
                    <a:cubicBezTo>
                      <a:pt x="18" y="11"/>
                      <a:pt x="18" y="11"/>
                      <a:pt x="18" y="11"/>
                    </a:cubicBezTo>
                    <a:cubicBezTo>
                      <a:pt x="9" y="0"/>
                      <a:pt x="9" y="0"/>
                      <a:pt x="9" y="0"/>
                    </a:cubicBezTo>
                    <a:cubicBezTo>
                      <a:pt x="3" y="4"/>
                      <a:pt x="0" y="11"/>
                      <a:pt x="0" y="18"/>
                    </a:cubicBezTo>
                    <a:cubicBezTo>
                      <a:pt x="0" y="21"/>
                      <a:pt x="0" y="23"/>
                      <a:pt x="1" y="26"/>
                    </a:cubicBezTo>
                    <a:cubicBezTo>
                      <a:pt x="6" y="27"/>
                      <a:pt x="12" y="28"/>
                      <a:pt x="18" y="28"/>
                    </a:cubicBezTo>
                    <a:cubicBezTo>
                      <a:pt x="24" y="28"/>
                      <a:pt x="30" y="27"/>
                      <a:pt x="35" y="26"/>
                    </a:cubicBezTo>
                    <a:cubicBezTo>
                      <a:pt x="36" y="23"/>
                      <a:pt x="37" y="21"/>
                      <a:pt x="37" y="18"/>
                    </a:cubicBezTo>
                    <a:cubicBezTo>
                      <a:pt x="37" y="11"/>
                      <a:pt x="33" y="4"/>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78" name="组合 377"/>
            <p:cNvGrpSpPr/>
            <p:nvPr/>
          </p:nvGrpSpPr>
          <p:grpSpPr>
            <a:xfrm>
              <a:off x="9324880" y="4027487"/>
              <a:ext cx="668473" cy="674690"/>
              <a:chOff x="9488488" y="4192588"/>
              <a:chExt cx="341313" cy="344487"/>
            </a:xfrm>
          </p:grpSpPr>
          <p:sp>
            <p:nvSpPr>
              <p:cNvPr id="387" name="Freeform 48"/>
              <p:cNvSpPr>
                <a:spLocks noEditPoints="1"/>
              </p:cNvSpPr>
              <p:nvPr/>
            </p:nvSpPr>
            <p:spPr bwMode="auto">
              <a:xfrm>
                <a:off x="9567863" y="4206875"/>
                <a:ext cx="182563" cy="330200"/>
              </a:xfrm>
              <a:custGeom>
                <a:avLst/>
                <a:gdLst>
                  <a:gd name="T0" fmla="*/ 35 w 70"/>
                  <a:gd name="T1" fmla="*/ 126 h 126"/>
                  <a:gd name="T2" fmla="*/ 0 w 70"/>
                  <a:gd name="T3" fmla="*/ 63 h 126"/>
                  <a:gd name="T4" fmla="*/ 35 w 70"/>
                  <a:gd name="T5" fmla="*/ 0 h 126"/>
                  <a:gd name="T6" fmla="*/ 70 w 70"/>
                  <a:gd name="T7" fmla="*/ 63 h 126"/>
                  <a:gd name="T8" fmla="*/ 35 w 70"/>
                  <a:gd name="T9" fmla="*/ 126 h 126"/>
                  <a:gd name="T10" fmla="*/ 35 w 70"/>
                  <a:gd name="T11" fmla="*/ 6 h 126"/>
                  <a:gd name="T12" fmla="*/ 6 w 70"/>
                  <a:gd name="T13" fmla="*/ 63 h 126"/>
                  <a:gd name="T14" fmla="*/ 35 w 70"/>
                  <a:gd name="T15" fmla="*/ 120 h 126"/>
                  <a:gd name="T16" fmla="*/ 64 w 70"/>
                  <a:gd name="T17" fmla="*/ 63 h 126"/>
                  <a:gd name="T18" fmla="*/ 35 w 70"/>
                  <a:gd name="T19"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126">
                    <a:moveTo>
                      <a:pt x="35" y="126"/>
                    </a:moveTo>
                    <a:cubicBezTo>
                      <a:pt x="15" y="126"/>
                      <a:pt x="0" y="98"/>
                      <a:pt x="0" y="63"/>
                    </a:cubicBezTo>
                    <a:cubicBezTo>
                      <a:pt x="0" y="27"/>
                      <a:pt x="15" y="0"/>
                      <a:pt x="35" y="0"/>
                    </a:cubicBezTo>
                    <a:cubicBezTo>
                      <a:pt x="55" y="0"/>
                      <a:pt x="70" y="27"/>
                      <a:pt x="70" y="63"/>
                    </a:cubicBezTo>
                    <a:cubicBezTo>
                      <a:pt x="70" y="98"/>
                      <a:pt x="55" y="126"/>
                      <a:pt x="35" y="126"/>
                    </a:cubicBezTo>
                    <a:close/>
                    <a:moveTo>
                      <a:pt x="35" y="6"/>
                    </a:moveTo>
                    <a:cubicBezTo>
                      <a:pt x="19" y="6"/>
                      <a:pt x="6" y="32"/>
                      <a:pt x="6" y="63"/>
                    </a:cubicBezTo>
                    <a:cubicBezTo>
                      <a:pt x="6" y="93"/>
                      <a:pt x="19" y="120"/>
                      <a:pt x="35" y="120"/>
                    </a:cubicBezTo>
                    <a:cubicBezTo>
                      <a:pt x="51" y="120"/>
                      <a:pt x="64" y="93"/>
                      <a:pt x="64" y="63"/>
                    </a:cubicBezTo>
                    <a:cubicBezTo>
                      <a:pt x="64" y="32"/>
                      <a:pt x="51" y="6"/>
                      <a:pt x="3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8" name="Freeform 49"/>
              <p:cNvSpPr>
                <a:spLocks noEditPoints="1"/>
              </p:cNvSpPr>
              <p:nvPr/>
            </p:nvSpPr>
            <p:spPr bwMode="auto">
              <a:xfrm>
                <a:off x="9488488" y="4260850"/>
                <a:ext cx="341313" cy="219075"/>
              </a:xfrm>
              <a:custGeom>
                <a:avLst/>
                <a:gdLst>
                  <a:gd name="T0" fmla="*/ 40 w 130"/>
                  <a:gd name="T1" fmla="*/ 83 h 83"/>
                  <a:gd name="T2" fmla="*/ 8 w 130"/>
                  <a:gd name="T3" fmla="*/ 68 h 83"/>
                  <a:gd name="T4" fmla="*/ 50 w 130"/>
                  <a:gd name="T5" fmla="*/ 9 h 83"/>
                  <a:gd name="T6" fmla="*/ 90 w 130"/>
                  <a:gd name="T7" fmla="*/ 0 h 83"/>
                  <a:gd name="T8" fmla="*/ 122 w 130"/>
                  <a:gd name="T9" fmla="*/ 15 h 83"/>
                  <a:gd name="T10" fmla="*/ 80 w 130"/>
                  <a:gd name="T11" fmla="*/ 74 h 83"/>
                  <a:gd name="T12" fmla="*/ 40 w 130"/>
                  <a:gd name="T13" fmla="*/ 83 h 83"/>
                  <a:gd name="T14" fmla="*/ 90 w 130"/>
                  <a:gd name="T15" fmla="*/ 6 h 83"/>
                  <a:gd name="T16" fmla="*/ 53 w 130"/>
                  <a:gd name="T17" fmla="*/ 15 h 83"/>
                  <a:gd name="T18" fmla="*/ 13 w 130"/>
                  <a:gd name="T19" fmla="*/ 66 h 83"/>
                  <a:gd name="T20" fmla="*/ 40 w 130"/>
                  <a:gd name="T21" fmla="*/ 77 h 83"/>
                  <a:gd name="T22" fmla="*/ 77 w 130"/>
                  <a:gd name="T23" fmla="*/ 68 h 83"/>
                  <a:gd name="T24" fmla="*/ 117 w 130"/>
                  <a:gd name="T25" fmla="*/ 17 h 83"/>
                  <a:gd name="T26" fmla="*/ 90 w 130"/>
                  <a:gd name="T27" fmla="*/ 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83">
                    <a:moveTo>
                      <a:pt x="40" y="83"/>
                    </a:moveTo>
                    <a:cubicBezTo>
                      <a:pt x="24" y="83"/>
                      <a:pt x="12" y="78"/>
                      <a:pt x="8" y="68"/>
                    </a:cubicBezTo>
                    <a:cubicBezTo>
                      <a:pt x="0" y="50"/>
                      <a:pt x="18" y="24"/>
                      <a:pt x="50" y="9"/>
                    </a:cubicBezTo>
                    <a:cubicBezTo>
                      <a:pt x="63" y="3"/>
                      <a:pt x="78" y="0"/>
                      <a:pt x="90" y="0"/>
                    </a:cubicBezTo>
                    <a:cubicBezTo>
                      <a:pt x="106" y="0"/>
                      <a:pt x="118" y="5"/>
                      <a:pt x="122" y="15"/>
                    </a:cubicBezTo>
                    <a:cubicBezTo>
                      <a:pt x="130" y="33"/>
                      <a:pt x="112" y="59"/>
                      <a:pt x="80" y="74"/>
                    </a:cubicBezTo>
                    <a:cubicBezTo>
                      <a:pt x="67" y="80"/>
                      <a:pt x="52" y="83"/>
                      <a:pt x="40" y="83"/>
                    </a:cubicBezTo>
                    <a:close/>
                    <a:moveTo>
                      <a:pt x="90" y="6"/>
                    </a:moveTo>
                    <a:cubicBezTo>
                      <a:pt x="79" y="6"/>
                      <a:pt x="65" y="9"/>
                      <a:pt x="53" y="15"/>
                    </a:cubicBezTo>
                    <a:cubicBezTo>
                      <a:pt x="25" y="28"/>
                      <a:pt x="7" y="51"/>
                      <a:pt x="13" y="66"/>
                    </a:cubicBezTo>
                    <a:cubicBezTo>
                      <a:pt x="17" y="73"/>
                      <a:pt x="26" y="77"/>
                      <a:pt x="40" y="77"/>
                    </a:cubicBezTo>
                    <a:cubicBezTo>
                      <a:pt x="51" y="77"/>
                      <a:pt x="65" y="74"/>
                      <a:pt x="77" y="68"/>
                    </a:cubicBezTo>
                    <a:cubicBezTo>
                      <a:pt x="105" y="55"/>
                      <a:pt x="123" y="32"/>
                      <a:pt x="117" y="17"/>
                    </a:cubicBezTo>
                    <a:cubicBezTo>
                      <a:pt x="113" y="10"/>
                      <a:pt x="104" y="6"/>
                      <a:pt x="9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9" name="Freeform 50"/>
              <p:cNvSpPr>
                <a:spLocks noEditPoints="1"/>
              </p:cNvSpPr>
              <p:nvPr/>
            </p:nvSpPr>
            <p:spPr bwMode="auto">
              <a:xfrm>
                <a:off x="9493250" y="4267200"/>
                <a:ext cx="331788" cy="206375"/>
              </a:xfrm>
              <a:custGeom>
                <a:avLst/>
                <a:gdLst>
                  <a:gd name="T0" fmla="*/ 85 w 126"/>
                  <a:gd name="T1" fmla="*/ 79 h 79"/>
                  <a:gd name="T2" fmla="*/ 51 w 126"/>
                  <a:gd name="T3" fmla="*/ 73 h 79"/>
                  <a:gd name="T4" fmla="*/ 13 w 126"/>
                  <a:gd name="T5" fmla="*/ 48 h 79"/>
                  <a:gd name="T6" fmla="*/ 4 w 126"/>
                  <a:gd name="T7" fmla="*/ 18 h 79"/>
                  <a:gd name="T8" fmla="*/ 41 w 126"/>
                  <a:gd name="T9" fmla="*/ 0 h 79"/>
                  <a:gd name="T10" fmla="*/ 75 w 126"/>
                  <a:gd name="T11" fmla="*/ 6 h 79"/>
                  <a:gd name="T12" fmla="*/ 113 w 126"/>
                  <a:gd name="T13" fmla="*/ 31 h 79"/>
                  <a:gd name="T14" fmla="*/ 122 w 126"/>
                  <a:gd name="T15" fmla="*/ 61 h 79"/>
                  <a:gd name="T16" fmla="*/ 85 w 126"/>
                  <a:gd name="T17" fmla="*/ 79 h 79"/>
                  <a:gd name="T18" fmla="*/ 41 w 126"/>
                  <a:gd name="T19" fmla="*/ 6 h 79"/>
                  <a:gd name="T20" fmla="*/ 9 w 126"/>
                  <a:gd name="T21" fmla="*/ 20 h 79"/>
                  <a:gd name="T22" fmla="*/ 18 w 126"/>
                  <a:gd name="T23" fmla="*/ 45 h 79"/>
                  <a:gd name="T24" fmla="*/ 53 w 126"/>
                  <a:gd name="T25" fmla="*/ 67 h 79"/>
                  <a:gd name="T26" fmla="*/ 85 w 126"/>
                  <a:gd name="T27" fmla="*/ 73 h 79"/>
                  <a:gd name="T28" fmla="*/ 117 w 126"/>
                  <a:gd name="T29" fmla="*/ 59 h 79"/>
                  <a:gd name="T30" fmla="*/ 108 w 126"/>
                  <a:gd name="T31" fmla="*/ 34 h 79"/>
                  <a:gd name="T32" fmla="*/ 73 w 126"/>
                  <a:gd name="T33" fmla="*/ 12 h 79"/>
                  <a:gd name="T34" fmla="*/ 41 w 126"/>
                  <a:gd name="T35"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79">
                    <a:moveTo>
                      <a:pt x="85" y="79"/>
                    </a:moveTo>
                    <a:cubicBezTo>
                      <a:pt x="74" y="79"/>
                      <a:pt x="63" y="77"/>
                      <a:pt x="51" y="73"/>
                    </a:cubicBezTo>
                    <a:cubicBezTo>
                      <a:pt x="35" y="67"/>
                      <a:pt x="22" y="58"/>
                      <a:pt x="13" y="48"/>
                    </a:cubicBezTo>
                    <a:cubicBezTo>
                      <a:pt x="4" y="38"/>
                      <a:pt x="0" y="27"/>
                      <a:pt x="4" y="18"/>
                    </a:cubicBezTo>
                    <a:cubicBezTo>
                      <a:pt x="8" y="7"/>
                      <a:pt x="22" y="0"/>
                      <a:pt x="41" y="0"/>
                    </a:cubicBezTo>
                    <a:cubicBezTo>
                      <a:pt x="52" y="0"/>
                      <a:pt x="63" y="2"/>
                      <a:pt x="75" y="6"/>
                    </a:cubicBezTo>
                    <a:cubicBezTo>
                      <a:pt x="91" y="12"/>
                      <a:pt x="104" y="21"/>
                      <a:pt x="113" y="31"/>
                    </a:cubicBezTo>
                    <a:cubicBezTo>
                      <a:pt x="122" y="41"/>
                      <a:pt x="126" y="52"/>
                      <a:pt x="122" y="61"/>
                    </a:cubicBezTo>
                    <a:cubicBezTo>
                      <a:pt x="118" y="72"/>
                      <a:pt x="104" y="79"/>
                      <a:pt x="85" y="79"/>
                    </a:cubicBezTo>
                    <a:close/>
                    <a:moveTo>
                      <a:pt x="41" y="6"/>
                    </a:moveTo>
                    <a:cubicBezTo>
                      <a:pt x="24" y="6"/>
                      <a:pt x="13" y="11"/>
                      <a:pt x="9" y="20"/>
                    </a:cubicBezTo>
                    <a:cubicBezTo>
                      <a:pt x="7" y="27"/>
                      <a:pt x="10" y="36"/>
                      <a:pt x="18" y="45"/>
                    </a:cubicBezTo>
                    <a:cubicBezTo>
                      <a:pt x="26" y="54"/>
                      <a:pt x="38" y="62"/>
                      <a:pt x="53" y="67"/>
                    </a:cubicBezTo>
                    <a:cubicBezTo>
                      <a:pt x="64" y="71"/>
                      <a:pt x="75" y="73"/>
                      <a:pt x="85" y="73"/>
                    </a:cubicBezTo>
                    <a:cubicBezTo>
                      <a:pt x="102" y="73"/>
                      <a:pt x="113" y="68"/>
                      <a:pt x="117" y="59"/>
                    </a:cubicBezTo>
                    <a:cubicBezTo>
                      <a:pt x="119" y="52"/>
                      <a:pt x="116" y="43"/>
                      <a:pt x="108" y="34"/>
                    </a:cubicBezTo>
                    <a:cubicBezTo>
                      <a:pt x="100" y="25"/>
                      <a:pt x="88" y="17"/>
                      <a:pt x="73" y="12"/>
                    </a:cubicBezTo>
                    <a:cubicBezTo>
                      <a:pt x="62" y="8"/>
                      <a:pt x="51" y="6"/>
                      <a:pt x="41"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0" name="Oval 51"/>
              <p:cNvSpPr>
                <a:spLocks noChangeArrowheads="1"/>
              </p:cNvSpPr>
              <p:nvPr/>
            </p:nvSpPr>
            <p:spPr bwMode="auto">
              <a:xfrm>
                <a:off x="9617075" y="4329113"/>
                <a:ext cx="84138" cy="84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1" name="Oval 52"/>
              <p:cNvSpPr>
                <a:spLocks noChangeArrowheads="1"/>
              </p:cNvSpPr>
              <p:nvPr/>
            </p:nvSpPr>
            <p:spPr bwMode="auto">
              <a:xfrm>
                <a:off x="9785350"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2" name="Oval 53"/>
              <p:cNvSpPr>
                <a:spLocks noChangeArrowheads="1"/>
              </p:cNvSpPr>
              <p:nvPr/>
            </p:nvSpPr>
            <p:spPr bwMode="auto">
              <a:xfrm>
                <a:off x="9491663" y="4413250"/>
                <a:ext cx="41275"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3" name="Oval 54"/>
              <p:cNvSpPr>
                <a:spLocks noChangeArrowheads="1"/>
              </p:cNvSpPr>
              <p:nvPr/>
            </p:nvSpPr>
            <p:spPr bwMode="auto">
              <a:xfrm>
                <a:off x="9637713" y="4192588"/>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83" name="文本框 94"/>
            <p:cNvSpPr txBox="1"/>
            <p:nvPr/>
          </p:nvSpPr>
          <p:spPr>
            <a:xfrm>
              <a:off x="5988420" y="1973560"/>
              <a:ext cx="3113796" cy="65156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不同应用间的隔离性</a:t>
              </a:r>
              <a:endParaRPr lang="zh-CN" altLang="en-US" sz="2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84" name="文本框 95"/>
            <p:cNvSpPr txBox="1"/>
            <p:nvPr/>
          </p:nvSpPr>
          <p:spPr>
            <a:xfrm>
              <a:off x="8673769" y="1973560"/>
              <a:ext cx="1878267" cy="56707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Volume</a:t>
              </a:r>
              <a:r>
                <a:rPr lang="zh-CN" altLang="en-US" sz="20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数据完整性</a:t>
              </a:r>
              <a:endParaRPr lang="zh-CN" altLang="en-US" sz="2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85" name="文本框 96"/>
            <p:cNvSpPr txBox="1"/>
            <p:nvPr/>
          </p:nvSpPr>
          <p:spPr>
            <a:xfrm>
              <a:off x="5988420" y="4730373"/>
              <a:ext cx="1955898" cy="55083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支持个性化定制</a:t>
              </a:r>
              <a:endParaRPr lang="zh-CN" altLang="en-US" sz="2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86" name="文本框 97"/>
            <p:cNvSpPr txBox="1"/>
            <p:nvPr/>
          </p:nvSpPr>
          <p:spPr>
            <a:xfrm>
              <a:off x="9326034" y="4901861"/>
              <a:ext cx="972752" cy="56707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快速响应</a:t>
              </a:r>
              <a:endParaRPr lang="zh-CN" altLang="en-US" sz="2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2017302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Docker compose</a:t>
            </a:r>
            <a:r>
              <a:rPr lang="en-US" altLang="zh-CN" dirty="0"/>
              <a:t> </a:t>
            </a:r>
            <a:r>
              <a:rPr lang="zh-CN" altLang="en-US" dirty="0" smtClean="0"/>
              <a:t>常用命令</a:t>
            </a:r>
            <a:endParaRPr lang="zh-CN" altLang="en-US" sz="1800" dirty="0"/>
          </a:p>
        </p:txBody>
      </p:sp>
      <p:sp>
        <p:nvSpPr>
          <p:cNvPr id="3" name="内容占位符 2"/>
          <p:cNvSpPr>
            <a:spLocks noGrp="1"/>
          </p:cNvSpPr>
          <p:nvPr>
            <p:ph idx="1"/>
          </p:nvPr>
        </p:nvSpPr>
        <p:spPr/>
        <p:txBody>
          <a:bodyPr>
            <a:normAutofit/>
          </a:bodyPr>
          <a:lstStyle/>
          <a:p>
            <a:pPr>
              <a:buClr>
                <a:srgbClr val="FF0000"/>
              </a:buClr>
              <a:buFont typeface="Wingdings" pitchFamily="2" charset="2"/>
              <a:buChar char="u"/>
            </a:pPr>
            <a:r>
              <a:rPr lang="zh-CN" altLang="en-US" sz="1800" dirty="0" smtClean="0"/>
              <a:t>一个使用</a:t>
            </a:r>
            <a:r>
              <a:rPr lang="en-US" altLang="zh-CN" sz="1800" dirty="0" err="1" smtClean="0"/>
              <a:t>Docker</a:t>
            </a:r>
            <a:r>
              <a:rPr lang="zh-CN" altLang="en-US" sz="1800" dirty="0" smtClean="0"/>
              <a:t>容器的应用，通常由多个容器组成。使用</a:t>
            </a:r>
            <a:r>
              <a:rPr lang="en-US" altLang="zh-CN" sz="1800" dirty="0" err="1" smtClean="0"/>
              <a:t>Docker</a:t>
            </a:r>
            <a:r>
              <a:rPr lang="en-US" altLang="zh-CN" sz="1800" dirty="0" smtClean="0"/>
              <a:t> Compose</a:t>
            </a:r>
            <a:r>
              <a:rPr lang="zh-CN" altLang="en-US" sz="1800" dirty="0" smtClean="0"/>
              <a:t>，不再需要使用</a:t>
            </a:r>
            <a:r>
              <a:rPr lang="en-US" altLang="zh-CN" sz="1800" dirty="0" smtClean="0"/>
              <a:t>shell</a:t>
            </a:r>
            <a:r>
              <a:rPr lang="zh-CN" altLang="en-US" sz="1800" dirty="0" smtClean="0"/>
              <a:t>脚本来启动容器。在配置文件中，所有的容器通过</a:t>
            </a:r>
            <a:r>
              <a:rPr lang="en-US" altLang="zh-CN" sz="1800" dirty="0" smtClean="0"/>
              <a:t>services</a:t>
            </a:r>
            <a:r>
              <a:rPr lang="zh-CN" altLang="en-US" sz="1800" dirty="0" smtClean="0"/>
              <a:t>来定义，然后使用</a:t>
            </a:r>
            <a:r>
              <a:rPr lang="en-US" altLang="zh-CN" sz="1800" dirty="0" err="1" smtClean="0"/>
              <a:t>docker</a:t>
            </a:r>
            <a:r>
              <a:rPr lang="en-US" altLang="zh-CN" sz="1800" dirty="0" smtClean="0"/>
              <a:t>-compose</a:t>
            </a:r>
            <a:r>
              <a:rPr lang="zh-CN" altLang="en-US" sz="1800" dirty="0" smtClean="0"/>
              <a:t>脚本来启动，停止和重启应用，和应用中的服务以及所有依赖服务的容器。常用</a:t>
            </a:r>
            <a:r>
              <a:rPr lang="zh-CN" altLang="zh-CN" sz="1800" dirty="0" smtClean="0"/>
              <a:t>的命令列表如下：</a:t>
            </a:r>
            <a:endParaRPr lang="en-US" altLang="zh-CN" sz="1800" dirty="0" smtClean="0"/>
          </a:p>
          <a:p>
            <a:pPr>
              <a:buClr>
                <a:srgbClr val="FF0000"/>
              </a:buClr>
              <a:buNone/>
            </a:pPr>
            <a:endParaRPr lang="en-US" altLang="zh-CN" dirty="0" smtClean="0"/>
          </a:p>
        </p:txBody>
      </p:sp>
      <p:graphicFrame>
        <p:nvGraphicFramePr>
          <p:cNvPr id="106" name="表格 105"/>
          <p:cNvGraphicFramePr>
            <a:graphicFrameLocks noGrp="1"/>
          </p:cNvGraphicFramePr>
          <p:nvPr/>
        </p:nvGraphicFramePr>
        <p:xfrm>
          <a:off x="910630" y="2564904"/>
          <a:ext cx="10369152" cy="3456384"/>
        </p:xfrm>
        <a:graphic>
          <a:graphicData uri="http://schemas.openxmlformats.org/drawingml/2006/table">
            <a:tbl>
              <a:tblPr firstRow="1" bandRow="1">
                <a:tableStyleId>{5C22544A-7EE6-4342-B048-85BDC9FD1C3A}</a:tableStyleId>
              </a:tblPr>
              <a:tblGrid>
                <a:gridCol w="5184576">
                  <a:extLst>
                    <a:ext uri="{9D8B030D-6E8A-4147-A177-3AD203B41FA5}">
                      <a16:colId xmlns:a16="http://schemas.microsoft.com/office/drawing/2014/main" val="20000"/>
                    </a:ext>
                  </a:extLst>
                </a:gridCol>
                <a:gridCol w="5184576">
                  <a:extLst>
                    <a:ext uri="{9D8B030D-6E8A-4147-A177-3AD203B41FA5}">
                      <a16:colId xmlns:a16="http://schemas.microsoft.com/office/drawing/2014/main" val="20001"/>
                    </a:ext>
                  </a:extLst>
                </a:gridCol>
              </a:tblGrid>
              <a:tr h="432048">
                <a:tc>
                  <a:txBody>
                    <a:bodyPr/>
                    <a:lstStyle/>
                    <a:p>
                      <a:pPr algn="ctr"/>
                      <a:r>
                        <a:rPr lang="zh-CN" altLang="en-US" dirty="0" smtClean="0"/>
                        <a:t>命令</a:t>
                      </a:r>
                      <a:endParaRPr lang="zh-CN" altLang="en-US" dirty="0"/>
                    </a:p>
                  </a:txBody>
                  <a:tcPr/>
                </a:tc>
                <a:tc>
                  <a:txBody>
                    <a:bodyPr/>
                    <a:lstStyle/>
                    <a:p>
                      <a:pPr algn="ctr"/>
                      <a:r>
                        <a:rPr lang="zh-CN" altLang="en-US" dirty="0" smtClean="0"/>
                        <a:t>描述</a:t>
                      </a:r>
                      <a:endParaRPr lang="zh-CN" altLang="en-US" dirty="0"/>
                    </a:p>
                  </a:txBody>
                  <a:tcPr/>
                </a:tc>
                <a:extLst>
                  <a:ext uri="{0D108BD9-81ED-4DB2-BD59-A6C34878D82A}">
                    <a16:rowId xmlns:a16="http://schemas.microsoft.com/office/drawing/2014/main" val="10000"/>
                  </a:ext>
                </a:extLst>
              </a:tr>
              <a:tr h="432048">
                <a:tc>
                  <a:txBody>
                    <a:bodyPr/>
                    <a:lstStyle/>
                    <a:p>
                      <a:pPr algn="ctr"/>
                      <a:r>
                        <a:rPr lang="en-US" altLang="zh-CN" dirty="0" smtClean="0"/>
                        <a:t>build</a:t>
                      </a:r>
                      <a:endParaRPr lang="zh-CN" altLang="en-US" dirty="0"/>
                    </a:p>
                  </a:txBody>
                  <a:tcPr/>
                </a:tc>
                <a:tc>
                  <a:txBody>
                    <a:bodyPr/>
                    <a:lstStyle/>
                    <a:p>
                      <a:pPr algn="ctr"/>
                      <a:r>
                        <a:rPr lang="en-US" altLang="zh-CN" dirty="0" smtClean="0"/>
                        <a:t> </a:t>
                      </a:r>
                      <a:r>
                        <a:rPr lang="zh-CN" altLang="zh-CN" dirty="0" smtClean="0"/>
                        <a:t>构建或重建服务</a:t>
                      </a:r>
                      <a:endParaRPr lang="zh-CN" altLang="en-US" dirty="0"/>
                    </a:p>
                  </a:txBody>
                  <a:tcPr/>
                </a:tc>
                <a:extLst>
                  <a:ext uri="{0D108BD9-81ED-4DB2-BD59-A6C34878D82A}">
                    <a16:rowId xmlns:a16="http://schemas.microsoft.com/office/drawing/2014/main" val="10001"/>
                  </a:ext>
                </a:extLst>
              </a:tr>
              <a:tr h="432048">
                <a:tc>
                  <a:txBody>
                    <a:bodyPr/>
                    <a:lstStyle/>
                    <a:p>
                      <a:pPr algn="ctr"/>
                      <a:r>
                        <a:rPr lang="en-US" altLang="zh-CN" dirty="0" smtClean="0"/>
                        <a:t>kill</a:t>
                      </a:r>
                      <a:endParaRPr lang="zh-CN" altLang="en-US" dirty="0"/>
                    </a:p>
                  </a:txBody>
                  <a:tcPr/>
                </a:tc>
                <a:tc>
                  <a:txBody>
                    <a:bodyPr/>
                    <a:lstStyle/>
                    <a:p>
                      <a:pPr algn="ctr"/>
                      <a:r>
                        <a:rPr lang="zh-CN" altLang="zh-CN" dirty="0" smtClean="0"/>
                        <a:t>杀掉容器</a:t>
                      </a:r>
                      <a:endParaRPr lang="zh-CN" altLang="en-US" dirty="0"/>
                    </a:p>
                  </a:txBody>
                  <a:tcPr/>
                </a:tc>
                <a:extLst>
                  <a:ext uri="{0D108BD9-81ED-4DB2-BD59-A6C34878D82A}">
                    <a16:rowId xmlns:a16="http://schemas.microsoft.com/office/drawing/2014/main" val="10002"/>
                  </a:ext>
                </a:extLst>
              </a:tr>
              <a:tr h="432048">
                <a:tc>
                  <a:txBody>
                    <a:bodyPr/>
                    <a:lstStyle/>
                    <a:p>
                      <a:pPr algn="ctr"/>
                      <a:r>
                        <a:rPr lang="en-US" altLang="zh-CN" dirty="0" smtClean="0"/>
                        <a:t>logs</a:t>
                      </a:r>
                      <a:endParaRPr lang="zh-CN" altLang="en-US" dirty="0"/>
                    </a:p>
                  </a:txBody>
                  <a:tcPr/>
                </a:tc>
                <a:tc>
                  <a:txBody>
                    <a:bodyPr/>
                    <a:lstStyle/>
                    <a:p>
                      <a:pPr algn="ctr"/>
                      <a:r>
                        <a:rPr lang="zh-CN" altLang="zh-CN" dirty="0" smtClean="0"/>
                        <a:t>显示容器的输出内容</a:t>
                      </a:r>
                      <a:endParaRPr lang="zh-CN" altLang="en-US" dirty="0"/>
                    </a:p>
                  </a:txBody>
                  <a:tcPr/>
                </a:tc>
                <a:extLst>
                  <a:ext uri="{0D108BD9-81ED-4DB2-BD59-A6C34878D82A}">
                    <a16:rowId xmlns:a16="http://schemas.microsoft.com/office/drawing/2014/main" val="10003"/>
                  </a:ext>
                </a:extLst>
              </a:tr>
              <a:tr h="432048">
                <a:tc>
                  <a:txBody>
                    <a:bodyPr/>
                    <a:lstStyle/>
                    <a:p>
                      <a:pPr algn="ctr"/>
                      <a:r>
                        <a:rPr lang="en-US" altLang="zh-CN" dirty="0" smtClean="0"/>
                        <a:t>port</a:t>
                      </a:r>
                      <a:endParaRPr lang="zh-CN" altLang="en-US" dirty="0"/>
                    </a:p>
                  </a:txBody>
                  <a:tcPr/>
                </a:tc>
                <a:tc>
                  <a:txBody>
                    <a:bodyPr/>
                    <a:lstStyle/>
                    <a:p>
                      <a:pPr algn="ctr"/>
                      <a:r>
                        <a:rPr lang="zh-CN" altLang="zh-CN" dirty="0" smtClean="0"/>
                        <a:t>打印绑定的开放端口</a:t>
                      </a:r>
                      <a:endParaRPr lang="zh-CN" altLang="en-US" dirty="0"/>
                    </a:p>
                  </a:txBody>
                  <a:tcPr/>
                </a:tc>
                <a:extLst>
                  <a:ext uri="{0D108BD9-81ED-4DB2-BD59-A6C34878D82A}">
                    <a16:rowId xmlns:a16="http://schemas.microsoft.com/office/drawing/2014/main" val="10004"/>
                  </a:ext>
                </a:extLst>
              </a:tr>
              <a:tr h="432048">
                <a:tc>
                  <a:txBody>
                    <a:bodyPr/>
                    <a:lstStyle/>
                    <a:p>
                      <a:pPr algn="ctr"/>
                      <a:r>
                        <a:rPr lang="en-US" altLang="zh-CN" dirty="0" smtClean="0"/>
                        <a:t>pull</a:t>
                      </a:r>
                      <a:endParaRPr lang="zh-CN" altLang="en-US" dirty="0"/>
                    </a:p>
                  </a:txBody>
                  <a:tcPr/>
                </a:tc>
                <a:tc>
                  <a:txBody>
                    <a:bodyPr/>
                    <a:lstStyle/>
                    <a:p>
                      <a:pPr algn="ctr"/>
                      <a:r>
                        <a:rPr lang="zh-CN" altLang="zh-CN" dirty="0" smtClean="0"/>
                        <a:t>拉取服务镜像</a:t>
                      </a:r>
                      <a:endParaRPr lang="zh-CN" altLang="en-US" dirty="0"/>
                    </a:p>
                  </a:txBody>
                  <a:tcPr/>
                </a:tc>
                <a:extLst>
                  <a:ext uri="{0D108BD9-81ED-4DB2-BD59-A6C34878D82A}">
                    <a16:rowId xmlns:a16="http://schemas.microsoft.com/office/drawing/2014/main" val="10005"/>
                  </a:ext>
                </a:extLst>
              </a:tr>
              <a:tr h="432048">
                <a:tc>
                  <a:txBody>
                    <a:bodyPr/>
                    <a:lstStyle/>
                    <a:p>
                      <a:pPr algn="ctr"/>
                      <a:r>
                        <a:rPr lang="en-US" altLang="zh-CN" dirty="0" err="1" smtClean="0"/>
                        <a:t>rm</a:t>
                      </a:r>
                      <a:endParaRPr lang="zh-CN" altLang="en-US" dirty="0"/>
                    </a:p>
                  </a:txBody>
                  <a:tcPr/>
                </a:tc>
                <a:tc>
                  <a:txBody>
                    <a:bodyPr/>
                    <a:lstStyle/>
                    <a:p>
                      <a:pPr algn="ctr"/>
                      <a:r>
                        <a:rPr lang="zh-CN" altLang="zh-CN" dirty="0" smtClean="0"/>
                        <a:t>删除停止的容器</a:t>
                      </a:r>
                      <a:endParaRPr lang="zh-CN" altLang="en-US" dirty="0"/>
                    </a:p>
                  </a:txBody>
                  <a:tcPr/>
                </a:tc>
                <a:extLst>
                  <a:ext uri="{0D108BD9-81ED-4DB2-BD59-A6C34878D82A}">
                    <a16:rowId xmlns:a16="http://schemas.microsoft.com/office/drawing/2014/main" val="10006"/>
                  </a:ext>
                </a:extLst>
              </a:tr>
              <a:tr h="432048">
                <a:tc>
                  <a:txBody>
                    <a:bodyPr/>
                    <a:lstStyle/>
                    <a:p>
                      <a:pPr algn="ctr"/>
                      <a:r>
                        <a:rPr lang="en-US" altLang="zh-CN" dirty="0" smtClean="0"/>
                        <a:t>scale</a:t>
                      </a:r>
                      <a:endParaRPr lang="zh-CN" altLang="en-US" dirty="0"/>
                    </a:p>
                  </a:txBody>
                  <a:tcPr/>
                </a:tc>
                <a:tc>
                  <a:txBody>
                    <a:bodyPr/>
                    <a:lstStyle/>
                    <a:p>
                      <a:pPr algn="ctr"/>
                      <a:r>
                        <a:rPr lang="zh-CN" altLang="zh-CN" dirty="0" smtClean="0"/>
                        <a:t>设置服务的容器数目</a:t>
                      </a:r>
                      <a:endParaRPr lang="zh-CN" alt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3596751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Docker compose </a:t>
            </a:r>
            <a:r>
              <a:rPr lang="zh-CN" altLang="en-US" dirty="0" smtClean="0"/>
              <a:t>的作用</a:t>
            </a:r>
            <a:endParaRPr lang="zh-CN" altLang="en-US" dirty="0"/>
          </a:p>
        </p:txBody>
      </p:sp>
      <p:sp>
        <p:nvSpPr>
          <p:cNvPr id="3" name="内容占位符 2"/>
          <p:cNvSpPr>
            <a:spLocks noGrp="1"/>
          </p:cNvSpPr>
          <p:nvPr>
            <p:ph idx="1"/>
          </p:nvPr>
        </p:nvSpPr>
        <p:spPr>
          <a:xfrm>
            <a:off x="324813" y="1189558"/>
            <a:ext cx="11540790" cy="5335786"/>
          </a:xfrm>
        </p:spPr>
        <p:txBody>
          <a:bodyPr>
            <a:normAutofit/>
          </a:bodyPr>
          <a:lstStyle/>
          <a:p>
            <a:r>
              <a:rPr lang="en-US" altLang="zh-CN" sz="2000" dirty="0" smtClean="0"/>
              <a:t> Compose</a:t>
            </a:r>
            <a:r>
              <a:rPr lang="zh-CN" altLang="en-US" sz="2000" dirty="0"/>
              <a:t>是用于定义和运行复杂</a:t>
            </a:r>
            <a:r>
              <a:rPr lang="en-US" altLang="zh-CN" sz="2000" dirty="0"/>
              <a:t>Docker</a:t>
            </a:r>
            <a:r>
              <a:rPr lang="zh-CN" altLang="en-US" sz="2000" dirty="0"/>
              <a:t>应用的工具</a:t>
            </a:r>
            <a:r>
              <a:rPr lang="zh-CN" altLang="en-US" sz="2000" dirty="0" smtClean="0"/>
              <a:t>。</a:t>
            </a:r>
            <a:endParaRPr lang="en-US" altLang="zh-CN" sz="2000" dirty="0" smtClean="0"/>
          </a:p>
          <a:p>
            <a:endParaRPr lang="en-US" altLang="zh-CN" sz="2000" dirty="0" smtClean="0"/>
          </a:p>
          <a:p>
            <a:r>
              <a:rPr lang="zh-CN" altLang="en-US" sz="2000" dirty="0" smtClean="0"/>
              <a:t> 你</a:t>
            </a:r>
            <a:r>
              <a:rPr lang="zh-CN" altLang="en-US" sz="2000" dirty="0"/>
              <a:t>可以在一个文件中定义一个多容器的</a:t>
            </a:r>
            <a:r>
              <a:rPr lang="zh-CN" altLang="en-US" sz="2000"/>
              <a:t>应用</a:t>
            </a:r>
            <a:r>
              <a:rPr lang="zh-CN" altLang="en-US" sz="2000" smtClean="0"/>
              <a:t>，使用</a:t>
            </a:r>
            <a:r>
              <a:rPr lang="zh-CN" altLang="en-US" sz="2000" dirty="0"/>
              <a:t>一条命令来启动你的</a:t>
            </a:r>
            <a:r>
              <a:rPr lang="zh-CN" altLang="en-US" sz="2000"/>
              <a:t>应用</a:t>
            </a:r>
            <a:r>
              <a:rPr lang="zh-CN" altLang="en-US" sz="2000" smtClean="0"/>
              <a:t>，所有</a:t>
            </a:r>
            <a:r>
              <a:rPr lang="zh-CN" altLang="en-US" sz="2000" dirty="0"/>
              <a:t>相关的操作都会被自动完成</a:t>
            </a:r>
            <a:r>
              <a:rPr lang="zh-CN" altLang="en-US" sz="2000" dirty="0" smtClean="0"/>
              <a:t>。</a:t>
            </a:r>
            <a:endParaRPr lang="en-US" altLang="zh-CN" sz="2000" dirty="0" smtClean="0"/>
          </a:p>
          <a:p>
            <a:endParaRPr lang="en-US" altLang="zh-CN" sz="2000" dirty="0" smtClean="0"/>
          </a:p>
          <a:p>
            <a:r>
              <a:rPr lang="zh-CN" altLang="en-US" sz="2000" dirty="0" smtClean="0"/>
              <a:t> 简单来说可以把</a:t>
            </a:r>
            <a:r>
              <a:rPr lang="en-US" altLang="zh-CN" sz="2000" dirty="0" smtClean="0"/>
              <a:t>Docker compose </a:t>
            </a:r>
            <a:r>
              <a:rPr lang="zh-CN" altLang="en-US" sz="2000" dirty="0" smtClean="0"/>
              <a:t>看作一个工程，该工程管理了若干个</a:t>
            </a:r>
            <a:r>
              <a:rPr lang="en-US" altLang="zh-CN" sz="2000" dirty="0" smtClean="0"/>
              <a:t>services</a:t>
            </a:r>
            <a:r>
              <a:rPr lang="zh-CN" altLang="en-US" sz="2000" dirty="0" smtClean="0"/>
              <a:t>，每套</a:t>
            </a:r>
            <a:r>
              <a:rPr lang="en-US" altLang="zh-CN" sz="2000" dirty="0" smtClean="0"/>
              <a:t>services</a:t>
            </a:r>
            <a:r>
              <a:rPr lang="zh-CN" altLang="en-US" sz="2000" dirty="0" smtClean="0"/>
              <a:t>也可以管理多个</a:t>
            </a:r>
            <a:r>
              <a:rPr lang="en-US" altLang="zh-CN" sz="2000" dirty="0" smtClean="0"/>
              <a:t>service</a:t>
            </a:r>
            <a:r>
              <a:rPr lang="zh-CN" altLang="en-US" sz="2000" dirty="0" smtClean="0"/>
              <a:t>，即多个容器，从而达到管理复杂</a:t>
            </a:r>
            <a:r>
              <a:rPr lang="en-US" altLang="zh-CN" sz="2000" dirty="0" smtClean="0"/>
              <a:t>Docker</a:t>
            </a:r>
            <a:r>
              <a:rPr lang="zh-CN" altLang="en-US" sz="2000" dirty="0" smtClean="0"/>
              <a:t>的作用。 </a:t>
            </a:r>
            <a:endParaRPr lang="zh-CN" altLang="en-US" sz="2000" dirty="0"/>
          </a:p>
        </p:txBody>
      </p:sp>
    </p:spTree>
    <p:extLst>
      <p:ext uri="{BB962C8B-B14F-4D97-AF65-F5344CB8AC3E}">
        <p14:creationId xmlns:p14="http://schemas.microsoft.com/office/powerpoint/2010/main" val="23493267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如何安装</a:t>
            </a:r>
            <a:r>
              <a:rPr lang="en-US" altLang="zh-CN" dirty="0"/>
              <a:t>Docker compose</a:t>
            </a:r>
            <a:endParaRPr lang="zh-CN" altLang="en-US" dirty="0"/>
          </a:p>
        </p:txBody>
      </p:sp>
      <p:sp>
        <p:nvSpPr>
          <p:cNvPr id="3" name="内容占位符 2"/>
          <p:cNvSpPr>
            <a:spLocks noGrp="1"/>
          </p:cNvSpPr>
          <p:nvPr>
            <p:ph idx="1"/>
          </p:nvPr>
        </p:nvSpPr>
        <p:spPr/>
        <p:txBody>
          <a:bodyPr>
            <a:normAutofit/>
          </a:bodyPr>
          <a:lstStyle/>
          <a:p>
            <a:r>
              <a:rPr lang="en-US" altLang="zh-CN" sz="2000" b="1" dirty="0"/>
              <a:t> Docker compose </a:t>
            </a:r>
            <a:r>
              <a:rPr lang="zh-CN" altLang="en-US" sz="2000" b="1" dirty="0"/>
              <a:t>的版本</a:t>
            </a:r>
            <a:endParaRPr lang="en-US" altLang="zh-CN" sz="2000" b="1" dirty="0"/>
          </a:p>
          <a:p>
            <a:pPr lvl="1"/>
            <a:r>
              <a:rPr lang="zh-CN" altLang="en-US" sz="1800" dirty="0"/>
              <a:t>发行版本（稳定版）：</a:t>
            </a:r>
            <a:r>
              <a:rPr lang="en-US" altLang="zh-CN" sz="1800" dirty="0"/>
              <a:t>1.18.0</a:t>
            </a:r>
            <a:r>
              <a:rPr lang="zh-CN" altLang="en-US" sz="1800" dirty="0"/>
              <a:t>（</a:t>
            </a:r>
            <a:r>
              <a:rPr lang="en-US" altLang="zh-CN" sz="1800" dirty="0"/>
              <a:t>2017</a:t>
            </a:r>
            <a:r>
              <a:rPr lang="zh-CN" altLang="en-US" sz="1800" dirty="0"/>
              <a:t>年</a:t>
            </a:r>
            <a:r>
              <a:rPr lang="en-US" altLang="zh-CN" sz="1800" dirty="0"/>
              <a:t>12</a:t>
            </a:r>
            <a:r>
              <a:rPr lang="zh-CN" altLang="en-US" sz="1800" dirty="0"/>
              <a:t>月</a:t>
            </a:r>
            <a:r>
              <a:rPr lang="en-US" altLang="zh-CN" sz="1800" dirty="0"/>
              <a:t>15</a:t>
            </a:r>
            <a:r>
              <a:rPr lang="zh-CN" altLang="en-US" sz="1800" dirty="0"/>
              <a:t>日发布）</a:t>
            </a:r>
            <a:endParaRPr lang="en-US" altLang="zh-CN" sz="1800" dirty="0"/>
          </a:p>
          <a:p>
            <a:pPr lvl="1"/>
            <a:r>
              <a:rPr lang="zh-CN" altLang="en-US" sz="1800" dirty="0"/>
              <a:t>开发版本</a:t>
            </a:r>
            <a:r>
              <a:rPr lang="en-US" altLang="zh-CN" sz="1800" dirty="0"/>
              <a:t> 1.19.0</a:t>
            </a:r>
          </a:p>
          <a:p>
            <a:r>
              <a:rPr lang="zh-CN" altLang="en-US" sz="2000" b="1" dirty="0"/>
              <a:t> 哪些情况需要安装</a:t>
            </a:r>
            <a:endParaRPr lang="en-US" altLang="zh-CN" sz="2000" b="1" dirty="0"/>
          </a:p>
          <a:p>
            <a:pPr lvl="1"/>
            <a:r>
              <a:rPr lang="zh-CN" altLang="en-US" sz="1800" dirty="0"/>
              <a:t>哪些操作系统需要安装</a:t>
            </a:r>
            <a:r>
              <a:rPr lang="en-US" altLang="zh-CN" sz="1800" dirty="0"/>
              <a:t>Windows</a:t>
            </a:r>
            <a:r>
              <a:rPr lang="zh-CN" altLang="en-US" sz="1800" dirty="0"/>
              <a:t>：</a:t>
            </a:r>
            <a:endParaRPr lang="en-US" altLang="zh-CN" sz="1800" dirty="0"/>
          </a:p>
          <a:p>
            <a:pPr lvl="2"/>
            <a:r>
              <a:rPr lang="en-US" altLang="zh-CN" sz="1600" dirty="0"/>
              <a:t>Linux</a:t>
            </a:r>
            <a:r>
              <a:rPr lang="zh-CN" altLang="en-US" sz="1600" dirty="0"/>
              <a:t>：需单独下载安装。</a:t>
            </a:r>
            <a:endParaRPr lang="en-US" altLang="zh-CN" sz="1600" dirty="0"/>
          </a:p>
          <a:p>
            <a:pPr lvl="2"/>
            <a:r>
              <a:rPr lang="en-US" altLang="zh-CN" sz="1600" dirty="0"/>
              <a:t>Windows/Mac</a:t>
            </a:r>
            <a:r>
              <a:rPr lang="zh-CN" altLang="en-US" sz="1600" dirty="0"/>
              <a:t>：无需安装单独安装，因为</a:t>
            </a:r>
            <a:r>
              <a:rPr lang="en-US" altLang="zh-CN" sz="1600" dirty="0"/>
              <a:t>Docker Compose</a:t>
            </a:r>
            <a:r>
              <a:rPr lang="zh-CN" altLang="en-US" sz="1600" dirty="0"/>
              <a:t>已包含在</a:t>
            </a:r>
            <a:r>
              <a:rPr lang="en-US" altLang="zh-CN" sz="1600" dirty="0"/>
              <a:t>Docker</a:t>
            </a:r>
            <a:r>
              <a:rPr lang="zh-CN" altLang="en-US" sz="1600" dirty="0"/>
              <a:t>软件包中，安装</a:t>
            </a:r>
            <a:r>
              <a:rPr lang="en-US" altLang="zh-CN" sz="1600" dirty="0"/>
              <a:t>Docker</a:t>
            </a:r>
            <a:r>
              <a:rPr lang="zh-CN" altLang="en-US" sz="1600" dirty="0"/>
              <a:t>的同时就已安装了</a:t>
            </a:r>
            <a:r>
              <a:rPr lang="en-US" altLang="zh-CN" sz="1600" dirty="0"/>
              <a:t>Compose</a:t>
            </a:r>
            <a:r>
              <a:rPr lang="zh-CN" altLang="en-US" sz="1600" dirty="0"/>
              <a:t>工具。</a:t>
            </a:r>
            <a:endParaRPr lang="en-US" altLang="zh-CN" sz="1600" dirty="0"/>
          </a:p>
          <a:p>
            <a:pPr lvl="1"/>
            <a:r>
              <a:rPr lang="zh-CN" altLang="en-US" sz="1800" dirty="0"/>
              <a:t>安装前提条件：</a:t>
            </a:r>
            <a:endParaRPr lang="en-US" altLang="zh-CN" sz="1800" dirty="0"/>
          </a:p>
          <a:p>
            <a:pPr lvl="2"/>
            <a:r>
              <a:rPr lang="zh-CN" altLang="en-US" sz="1600" dirty="0"/>
              <a:t>本机已安装</a:t>
            </a:r>
            <a:r>
              <a:rPr lang="en-US" altLang="zh-CN" sz="1600" dirty="0" err="1"/>
              <a:t>DockerEngine</a:t>
            </a:r>
            <a:r>
              <a:rPr lang="zh-CN" altLang="en-US" sz="1600" dirty="0"/>
              <a:t>（包含在</a:t>
            </a:r>
            <a:r>
              <a:rPr lang="en-US" altLang="zh-CN" sz="1600" dirty="0"/>
              <a:t>Docker</a:t>
            </a:r>
            <a:r>
              <a:rPr lang="zh-CN" altLang="en-US" sz="1600" dirty="0"/>
              <a:t>软件包中）</a:t>
            </a:r>
            <a:endParaRPr lang="en-US" altLang="zh-CN" sz="1600" dirty="0"/>
          </a:p>
          <a:p>
            <a:pPr lvl="2"/>
            <a:r>
              <a:rPr lang="zh-CN" altLang="en-US" sz="1600" dirty="0"/>
              <a:t>本机已安装</a:t>
            </a:r>
            <a:r>
              <a:rPr lang="en-US" altLang="zh-CN" sz="1600" dirty="0"/>
              <a:t>Python</a:t>
            </a:r>
            <a:r>
              <a:rPr lang="zh-CN" altLang="en-US" sz="1600" dirty="0"/>
              <a:t>运行环境（通过</a:t>
            </a:r>
            <a:r>
              <a:rPr lang="en-US" altLang="zh-CN" sz="1600" dirty="0"/>
              <a:t>yum install python</a:t>
            </a:r>
            <a:r>
              <a:rPr lang="zh-CN" altLang="en-US" sz="1600" dirty="0"/>
              <a:t>安装）</a:t>
            </a:r>
            <a:endParaRPr lang="en-US" altLang="zh-CN" sz="1600" dirty="0"/>
          </a:p>
        </p:txBody>
      </p:sp>
    </p:spTree>
    <p:extLst>
      <p:ext uri="{BB962C8B-B14F-4D97-AF65-F5344CB8AC3E}">
        <p14:creationId xmlns:p14="http://schemas.microsoft.com/office/powerpoint/2010/main" val="39434666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AutoShape 9"/>
          <p:cNvSpPr>
            <a:spLocks noChangeArrowheads="1"/>
          </p:cNvSpPr>
          <p:nvPr/>
        </p:nvSpPr>
        <p:spPr bwMode="auto">
          <a:xfrm>
            <a:off x="2926556" y="3017839"/>
            <a:ext cx="6186488" cy="585787"/>
          </a:xfrm>
          <a:prstGeom prst="roundRect">
            <a:avLst>
              <a:gd name="adj" fmla="val 8157"/>
            </a:avLst>
          </a:prstGeom>
          <a:gradFill rotWithShape="1">
            <a:gsLst>
              <a:gs pos="0">
                <a:srgbClr val="F7A6A3"/>
              </a:gs>
              <a:gs pos="34999">
                <a:srgbClr val="F8BEBF"/>
              </a:gs>
              <a:gs pos="100000">
                <a:srgbClr val="FDE5E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ndParaRPr>
          </a:p>
        </p:txBody>
      </p:sp>
      <p:sp>
        <p:nvSpPr>
          <p:cNvPr id="60419" name="AutoShape 10"/>
          <p:cNvSpPr>
            <a:spLocks noChangeArrowheads="1"/>
          </p:cNvSpPr>
          <p:nvPr/>
        </p:nvSpPr>
        <p:spPr bwMode="auto">
          <a:xfrm>
            <a:off x="3591719" y="3116264"/>
            <a:ext cx="495300" cy="390525"/>
          </a:xfrm>
          <a:prstGeom prst="roundRect">
            <a:avLst>
              <a:gd name="adj" fmla="val 11514"/>
            </a:avLst>
          </a:prstGeom>
          <a:solidFill>
            <a:srgbClr val="C00000"/>
          </a:solidFill>
          <a:ln>
            <a:noFill/>
          </a:ln>
          <a:effectLst>
            <a:outerShdw dist="23000" dir="5400000" algn="ctr" rotWithShape="0">
              <a:srgbClr val="000000">
                <a:alpha val="28998"/>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三</a:t>
            </a:r>
          </a:p>
        </p:txBody>
      </p:sp>
      <p:sp>
        <p:nvSpPr>
          <p:cNvPr id="60420" name="TextBox 10"/>
          <p:cNvSpPr txBox="1">
            <a:spLocks noChangeArrowheads="1"/>
          </p:cNvSpPr>
          <p:nvPr/>
        </p:nvSpPr>
        <p:spPr bwMode="auto">
          <a:xfrm>
            <a:off x="4360070" y="3092451"/>
            <a:ext cx="308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Docker </a:t>
            </a:r>
            <a:r>
              <a:rPr lang="zh-CN" altLang="en-US" sz="2000" b="1" dirty="0" smtClean="0">
                <a:latin typeface="微软雅黑" panose="020B0503020204020204" pitchFamily="34" charset="-122"/>
                <a:ea typeface="微软雅黑" panose="020B0503020204020204" pitchFamily="34" charset="-122"/>
              </a:rPr>
              <a:t>网络</a:t>
            </a:r>
            <a:endParaRPr lang="zh-CN" altLang="en-US" sz="2000" b="1" dirty="0">
              <a:latin typeface="微软雅黑" panose="020B0503020204020204" pitchFamily="34" charset="-122"/>
              <a:ea typeface="微软雅黑" panose="020B0503020204020204" pitchFamily="34" charset="-122"/>
            </a:endParaRPr>
          </a:p>
        </p:txBody>
      </p:sp>
      <p:sp>
        <p:nvSpPr>
          <p:cNvPr id="60421" name="AutoShape 9"/>
          <p:cNvSpPr>
            <a:spLocks noChangeArrowheads="1"/>
          </p:cNvSpPr>
          <p:nvPr/>
        </p:nvSpPr>
        <p:spPr bwMode="auto">
          <a:xfrm>
            <a:off x="2899570" y="3735389"/>
            <a:ext cx="6186487" cy="585787"/>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60422" name="AutoShape 10"/>
          <p:cNvSpPr>
            <a:spLocks noChangeArrowheads="1"/>
          </p:cNvSpPr>
          <p:nvPr/>
        </p:nvSpPr>
        <p:spPr bwMode="auto">
          <a:xfrm>
            <a:off x="3569494" y="3836989"/>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四</a:t>
            </a:r>
          </a:p>
        </p:txBody>
      </p:sp>
      <p:sp>
        <p:nvSpPr>
          <p:cNvPr id="60423" name="TextBox 19"/>
          <p:cNvSpPr txBox="1">
            <a:spLocks noChangeArrowheads="1"/>
          </p:cNvSpPr>
          <p:nvPr/>
        </p:nvSpPr>
        <p:spPr bwMode="auto">
          <a:xfrm>
            <a:off x="4333081" y="3819526"/>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Kubernetes</a:t>
            </a:r>
            <a:endParaRPr lang="zh-CN" altLang="en-US" sz="2000" b="1" dirty="0">
              <a:latin typeface="微软雅黑" panose="020B0503020204020204" pitchFamily="34" charset="-122"/>
              <a:ea typeface="微软雅黑" panose="020B0503020204020204" pitchFamily="34" charset="-122"/>
            </a:endParaRPr>
          </a:p>
        </p:txBody>
      </p:sp>
      <p:sp>
        <p:nvSpPr>
          <p:cNvPr id="60424" name="AutoShape 9"/>
          <p:cNvSpPr>
            <a:spLocks noChangeArrowheads="1"/>
          </p:cNvSpPr>
          <p:nvPr/>
        </p:nvSpPr>
        <p:spPr bwMode="auto">
          <a:xfrm>
            <a:off x="2926556" y="1481139"/>
            <a:ext cx="6186488" cy="585787"/>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60425" name="AutoShape 10"/>
          <p:cNvSpPr>
            <a:spLocks noChangeArrowheads="1"/>
          </p:cNvSpPr>
          <p:nvPr/>
        </p:nvSpPr>
        <p:spPr bwMode="auto">
          <a:xfrm>
            <a:off x="3596481" y="1582739"/>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一</a:t>
            </a:r>
          </a:p>
        </p:txBody>
      </p:sp>
      <p:sp>
        <p:nvSpPr>
          <p:cNvPr id="60426" name="TextBox 19"/>
          <p:cNvSpPr txBox="1">
            <a:spLocks noChangeArrowheads="1"/>
          </p:cNvSpPr>
          <p:nvPr/>
        </p:nvSpPr>
        <p:spPr bwMode="auto">
          <a:xfrm>
            <a:off x="4360070" y="1562101"/>
            <a:ext cx="3176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spcBef>
                <a:spcPct val="0"/>
              </a:spcBef>
              <a:buNone/>
            </a:pPr>
            <a:r>
              <a:rPr lang="en-US" altLang="zh-CN" sz="2000" b="1" dirty="0">
                <a:latin typeface="微软雅黑" panose="020B0503020204020204" pitchFamily="34" charset="-122"/>
                <a:ea typeface="微软雅黑" panose="020B0503020204020204" pitchFamily="34" charset="-122"/>
              </a:rPr>
              <a:t>Docker </a:t>
            </a:r>
            <a:r>
              <a:rPr lang="en-US" altLang="zh-CN" sz="2000" b="1" dirty="0" smtClean="0">
                <a:latin typeface="微软雅黑" panose="020B0503020204020204" pitchFamily="34" charset="-122"/>
                <a:ea typeface="微软雅黑" panose="020B0503020204020204" pitchFamily="34" charset="-122"/>
              </a:rPr>
              <a:t>Engine</a:t>
            </a:r>
            <a:endParaRPr lang="zh-CN" altLang="en-US" sz="2000" b="1" dirty="0">
              <a:latin typeface="微软雅黑" panose="020B0503020204020204" pitchFamily="34" charset="-122"/>
              <a:ea typeface="微软雅黑" panose="020B0503020204020204" pitchFamily="34" charset="-122"/>
            </a:endParaRPr>
          </a:p>
        </p:txBody>
      </p:sp>
      <p:sp>
        <p:nvSpPr>
          <p:cNvPr id="60427" name="AutoShape 9"/>
          <p:cNvSpPr>
            <a:spLocks noChangeArrowheads="1"/>
          </p:cNvSpPr>
          <p:nvPr/>
        </p:nvSpPr>
        <p:spPr bwMode="auto">
          <a:xfrm>
            <a:off x="2899570" y="4498975"/>
            <a:ext cx="6186487" cy="585788"/>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60428" name="AutoShape 10"/>
          <p:cNvSpPr>
            <a:spLocks noChangeArrowheads="1"/>
          </p:cNvSpPr>
          <p:nvPr/>
        </p:nvSpPr>
        <p:spPr bwMode="auto">
          <a:xfrm>
            <a:off x="3574256" y="4603751"/>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五</a:t>
            </a:r>
          </a:p>
        </p:txBody>
      </p:sp>
      <p:sp>
        <p:nvSpPr>
          <p:cNvPr id="60429" name="TextBox 19"/>
          <p:cNvSpPr txBox="1">
            <a:spLocks noChangeArrowheads="1"/>
          </p:cNvSpPr>
          <p:nvPr/>
        </p:nvSpPr>
        <p:spPr bwMode="auto">
          <a:xfrm>
            <a:off x="4333081" y="4594226"/>
            <a:ext cx="4103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spcBef>
                <a:spcPct val="0"/>
              </a:spcBef>
              <a:buNone/>
            </a:pPr>
            <a:r>
              <a:rPr lang="zh-CN" altLang="en-US" sz="2000" b="1" dirty="0">
                <a:latin typeface="微软雅黑" panose="020B0503020204020204" pitchFamily="34" charset="-122"/>
                <a:ea typeface="微软雅黑" panose="020B0503020204020204" pitchFamily="34" charset="-122"/>
              </a:rPr>
              <a:t>实战</a:t>
            </a:r>
            <a:endParaRPr lang="zh-CN" altLang="en-US" sz="2000" b="1" dirty="0">
              <a:latin typeface="微软雅黑" panose="020B0503020204020204" pitchFamily="34" charset="-122"/>
              <a:ea typeface="微软雅黑" panose="020B0503020204020204" pitchFamily="34" charset="-122"/>
            </a:endParaRPr>
          </a:p>
        </p:txBody>
      </p:sp>
      <p:sp>
        <p:nvSpPr>
          <p:cNvPr id="60430" name="AutoShape 9"/>
          <p:cNvSpPr>
            <a:spLocks noChangeArrowheads="1"/>
          </p:cNvSpPr>
          <p:nvPr/>
        </p:nvSpPr>
        <p:spPr bwMode="auto">
          <a:xfrm>
            <a:off x="2899570" y="2239964"/>
            <a:ext cx="6186487" cy="585787"/>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60431" name="AutoShape 10"/>
          <p:cNvSpPr>
            <a:spLocks noChangeArrowheads="1"/>
          </p:cNvSpPr>
          <p:nvPr/>
        </p:nvSpPr>
        <p:spPr bwMode="auto">
          <a:xfrm>
            <a:off x="3569494" y="2339976"/>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二</a:t>
            </a:r>
          </a:p>
        </p:txBody>
      </p:sp>
      <p:sp>
        <p:nvSpPr>
          <p:cNvPr id="60432" name="TextBox 19"/>
          <p:cNvSpPr txBox="1">
            <a:spLocks noChangeArrowheads="1"/>
          </p:cNvSpPr>
          <p:nvPr/>
        </p:nvSpPr>
        <p:spPr bwMode="auto">
          <a:xfrm>
            <a:off x="4333081" y="2319339"/>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Docker compose</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288315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docker</a:t>
            </a:r>
            <a:r>
              <a:rPr dirty="0"/>
              <a:t>网络概况</a:t>
            </a:r>
          </a:p>
        </p:txBody>
      </p:sp>
      <p:pic>
        <p:nvPicPr>
          <p:cNvPr id="3" name="图片 2"/>
          <p:cNvPicPr>
            <a:picLocks noChangeAspect="1"/>
          </p:cNvPicPr>
          <p:nvPr/>
        </p:nvPicPr>
        <p:blipFill>
          <a:blip r:embed="rId2"/>
          <a:stretch>
            <a:fillRect/>
          </a:stretch>
        </p:blipFill>
        <p:spPr>
          <a:xfrm>
            <a:off x="429260" y="1617980"/>
            <a:ext cx="4981575" cy="2919095"/>
          </a:xfrm>
          <a:prstGeom prst="rect">
            <a:avLst/>
          </a:prstGeom>
        </p:spPr>
      </p:pic>
      <p:sp>
        <p:nvSpPr>
          <p:cNvPr id="10" name="文本框 9"/>
          <p:cNvSpPr txBox="1"/>
          <p:nvPr/>
        </p:nvSpPr>
        <p:spPr>
          <a:xfrm>
            <a:off x="1734820" y="5140960"/>
            <a:ext cx="3841750" cy="368300"/>
          </a:xfrm>
          <a:prstGeom prst="rect">
            <a:avLst/>
          </a:prstGeom>
          <a:noFill/>
        </p:spPr>
        <p:txBody>
          <a:bodyPr wrap="square" rtlCol="0">
            <a:spAutoFit/>
          </a:bodyPr>
          <a:lstStyle/>
          <a:p>
            <a:r>
              <a:rPr lang="en-US" altLang="zh-CN"/>
              <a:t>docker</a:t>
            </a:r>
            <a:r>
              <a:rPr lang="zh-CN" altLang="en-US"/>
              <a:t>架构中的</a:t>
            </a:r>
            <a:r>
              <a:rPr lang="en-US" altLang="zh-CN"/>
              <a:t>docker</a:t>
            </a:r>
            <a:r>
              <a:rPr lang="zh-CN" altLang="en-US"/>
              <a:t>网络</a:t>
            </a:r>
          </a:p>
        </p:txBody>
      </p:sp>
      <p:sp>
        <p:nvSpPr>
          <p:cNvPr id="11" name="文本框 10"/>
          <p:cNvSpPr txBox="1"/>
          <p:nvPr/>
        </p:nvSpPr>
        <p:spPr>
          <a:xfrm>
            <a:off x="7069455" y="5140960"/>
            <a:ext cx="3526155" cy="368300"/>
          </a:xfrm>
          <a:prstGeom prst="rect">
            <a:avLst/>
          </a:prstGeom>
          <a:noFill/>
        </p:spPr>
        <p:txBody>
          <a:bodyPr wrap="square" rtlCol="0">
            <a:spAutoFit/>
          </a:bodyPr>
          <a:lstStyle/>
          <a:p>
            <a:r>
              <a:rPr lang="en-US" altLang="zh-CN"/>
              <a:t>docker</a:t>
            </a:r>
            <a:r>
              <a:rPr lang="zh-CN" altLang="en-US"/>
              <a:t>网络虚拟化架构</a:t>
            </a:r>
          </a:p>
        </p:txBody>
      </p:sp>
      <p:pic>
        <p:nvPicPr>
          <p:cNvPr id="12" name="图片 11"/>
          <p:cNvPicPr>
            <a:picLocks noChangeAspect="1"/>
          </p:cNvPicPr>
          <p:nvPr/>
        </p:nvPicPr>
        <p:blipFill>
          <a:blip r:embed="rId3"/>
          <a:stretch>
            <a:fillRect/>
          </a:stretch>
        </p:blipFill>
        <p:spPr>
          <a:xfrm>
            <a:off x="5410835" y="1169670"/>
            <a:ext cx="5931535" cy="3815080"/>
          </a:xfrm>
          <a:prstGeom prst="rect">
            <a:avLst/>
          </a:prstGeom>
        </p:spPr>
      </p:pic>
    </p:spTree>
    <p:extLst>
      <p:ext uri="{BB962C8B-B14F-4D97-AF65-F5344CB8AC3E}">
        <p14:creationId xmlns:p14="http://schemas.microsoft.com/office/powerpoint/2010/main" val="2704594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Bridge</a:t>
            </a:r>
            <a:r>
              <a:rPr lang="zh-CN" altLang="en-US" dirty="0" smtClean="0"/>
              <a:t>模式</a:t>
            </a:r>
            <a:endParaRPr lang="zh-CN" altLang="en-US" dirty="0"/>
          </a:p>
        </p:txBody>
      </p:sp>
      <p:sp>
        <p:nvSpPr>
          <p:cNvPr id="3" name="内容占位符 2"/>
          <p:cNvSpPr>
            <a:spLocks noGrp="1"/>
          </p:cNvSpPr>
          <p:nvPr>
            <p:ph idx="1"/>
          </p:nvPr>
        </p:nvSpPr>
        <p:spPr/>
        <p:txBody>
          <a:bodyPr/>
          <a:lstStyle/>
          <a:p>
            <a:pPr indent="0">
              <a:buNone/>
            </a:pPr>
            <a:r>
              <a:rPr lang="en-US" altLang="zh-CN" dirty="0" smtClean="0"/>
              <a:t>      Bridge</a:t>
            </a:r>
            <a:r>
              <a:rPr lang="zh-CN" altLang="en-US" dirty="0" smtClean="0"/>
              <a:t>模式是应用最多的一种默认网络模式，创建容器时会在容器内创建</a:t>
            </a:r>
            <a:r>
              <a:rPr lang="en-US" altLang="zh-CN" dirty="0" smtClean="0"/>
              <a:t>eth0</a:t>
            </a:r>
            <a:r>
              <a:rPr lang="zh-CN" altLang="en-US" dirty="0" smtClean="0"/>
              <a:t>，容器和</a:t>
            </a:r>
            <a:r>
              <a:rPr lang="en-US" altLang="zh-CN" dirty="0" smtClean="0"/>
              <a:t>Host</a:t>
            </a:r>
            <a:r>
              <a:rPr lang="zh-CN" altLang="en-US" dirty="0" smtClean="0"/>
              <a:t>网络是联通的。</a:t>
            </a:r>
            <a:r>
              <a:rPr lang="en-US" altLang="zh-CN" dirty="0" smtClean="0"/>
              <a:t>eth0</a:t>
            </a:r>
            <a:r>
              <a:rPr lang="zh-CN" altLang="en-US" dirty="0" smtClean="0"/>
              <a:t>实际上是</a:t>
            </a:r>
            <a:r>
              <a:rPr lang="en-US" altLang="zh-CN" dirty="0" err="1" smtClean="0"/>
              <a:t>veth</a:t>
            </a:r>
            <a:r>
              <a:rPr lang="en-US" altLang="zh-CN" dirty="0" smtClean="0"/>
              <a:t> pair</a:t>
            </a:r>
            <a:r>
              <a:rPr lang="zh-CN" altLang="en-US" dirty="0" smtClean="0"/>
              <a:t>的一端，另一端连在</a:t>
            </a:r>
            <a:r>
              <a:rPr lang="en-US" altLang="zh-CN" dirty="0" smtClean="0"/>
              <a:t>docker0</a:t>
            </a:r>
            <a:r>
              <a:rPr lang="zh-CN" altLang="en-US" dirty="0" smtClean="0"/>
              <a:t>网桥上，通过</a:t>
            </a:r>
            <a:r>
              <a:rPr lang="en-US" altLang="zh-CN" dirty="0" err="1" smtClean="0"/>
              <a:t>Iptables</a:t>
            </a:r>
            <a:r>
              <a:rPr lang="zh-CN" altLang="en-US" dirty="0" smtClean="0"/>
              <a:t>实现容器内访问外部网络。</a:t>
            </a:r>
            <a:endParaRPr lang="zh-CN" altLang="en-US" dirty="0"/>
          </a:p>
        </p:txBody>
      </p:sp>
      <p:sp>
        <p:nvSpPr>
          <p:cNvPr id="4" name="矩形 3"/>
          <p:cNvSpPr/>
          <p:nvPr/>
        </p:nvSpPr>
        <p:spPr>
          <a:xfrm>
            <a:off x="478582" y="1916832"/>
            <a:ext cx="2285497" cy="369332"/>
          </a:xfrm>
          <a:prstGeom prst="rect">
            <a:avLst/>
          </a:prstGeom>
        </p:spPr>
        <p:txBody>
          <a:bodyPr wrap="none">
            <a:spAutoFit/>
          </a:bodyPr>
          <a:lstStyle/>
          <a:p>
            <a:r>
              <a:rPr lang="en-US" altLang="zh-CN" b="1" dirty="0" smtClean="0"/>
              <a:t>Bridge</a:t>
            </a:r>
            <a:r>
              <a:rPr lang="zh-CN" altLang="en-US" b="1" dirty="0" smtClean="0"/>
              <a:t>模式示意图：</a:t>
            </a:r>
            <a:endParaRPr lang="zh-CN" altLang="en-US" b="1" dirty="0"/>
          </a:p>
        </p:txBody>
      </p:sp>
      <p:pic>
        <p:nvPicPr>
          <p:cNvPr id="5" name="Picture 2"/>
          <p:cNvPicPr>
            <a:picLocks noChangeAspect="1" noChangeArrowheads="1"/>
          </p:cNvPicPr>
          <p:nvPr/>
        </p:nvPicPr>
        <p:blipFill>
          <a:blip r:embed="rId2" cstate="print"/>
          <a:srcRect/>
          <a:stretch>
            <a:fillRect/>
          </a:stretch>
        </p:blipFill>
        <p:spPr bwMode="auto">
          <a:xfrm>
            <a:off x="550590" y="2567905"/>
            <a:ext cx="10513168" cy="3381375"/>
          </a:xfrm>
          <a:prstGeom prst="rect">
            <a:avLst/>
          </a:prstGeom>
          <a:noFill/>
          <a:ln w="9525">
            <a:noFill/>
            <a:miter lim="800000"/>
            <a:headEnd/>
            <a:tailEnd/>
          </a:ln>
        </p:spPr>
      </p:pic>
    </p:spTree>
    <p:extLst>
      <p:ext uri="{BB962C8B-B14F-4D97-AF65-F5344CB8AC3E}">
        <p14:creationId xmlns:p14="http://schemas.microsoft.com/office/powerpoint/2010/main" val="20707504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Bridge</a:t>
            </a:r>
            <a:r>
              <a:rPr lang="zh-CN" altLang="en-US" dirty="0" smtClean="0"/>
              <a:t>模式</a:t>
            </a:r>
            <a:endParaRPr lang="zh-CN" altLang="en-US" dirty="0"/>
          </a:p>
        </p:txBody>
      </p:sp>
      <p:sp>
        <p:nvSpPr>
          <p:cNvPr id="3" name="内容占位符 2"/>
          <p:cNvSpPr>
            <a:spLocks noGrp="1"/>
          </p:cNvSpPr>
          <p:nvPr>
            <p:ph idx="1"/>
          </p:nvPr>
        </p:nvSpPr>
        <p:spPr>
          <a:xfrm>
            <a:off x="324813" y="1075766"/>
            <a:ext cx="11540790" cy="1561146"/>
          </a:xfrm>
        </p:spPr>
        <p:txBody>
          <a:bodyPr/>
          <a:lstStyle/>
          <a:p>
            <a:pPr indent="0">
              <a:buNone/>
            </a:pPr>
            <a:r>
              <a:rPr lang="en-US" altLang="zh-CN" sz="1800" dirty="0" smtClean="0"/>
              <a:t>Bridge</a:t>
            </a:r>
            <a:r>
              <a:rPr lang="zh-CN" altLang="en-US" sz="1800" dirty="0" smtClean="0"/>
              <a:t>演示</a:t>
            </a:r>
            <a:r>
              <a:rPr lang="en-US" altLang="zh-CN" sz="1800" dirty="0" smtClean="0"/>
              <a:t>     </a:t>
            </a:r>
          </a:p>
          <a:p>
            <a:pPr indent="0">
              <a:buNone/>
            </a:pPr>
            <a:r>
              <a:rPr lang="en-US" altLang="zh-CN" dirty="0" smtClean="0"/>
              <a:t>1</a:t>
            </a:r>
            <a:r>
              <a:rPr lang="zh-CN" altLang="en-US" dirty="0" smtClean="0"/>
              <a:t>、创建容器</a:t>
            </a:r>
            <a:endParaRPr lang="en-US" altLang="zh-CN" dirty="0" smtClean="0"/>
          </a:p>
          <a:p>
            <a:pPr indent="0">
              <a:buNone/>
            </a:pPr>
            <a:r>
              <a:rPr lang="en-US" altLang="zh-CN" dirty="0" smtClean="0"/>
              <a:t>      </a:t>
            </a:r>
            <a:endParaRPr lang="zh-CN" altLang="en-US" dirty="0"/>
          </a:p>
        </p:txBody>
      </p:sp>
      <p:pic>
        <p:nvPicPr>
          <p:cNvPr id="2051" name="Picture 3"/>
          <p:cNvPicPr>
            <a:picLocks noChangeAspect="1" noChangeArrowheads="1"/>
          </p:cNvPicPr>
          <p:nvPr/>
        </p:nvPicPr>
        <p:blipFill>
          <a:blip r:embed="rId2" cstate="print"/>
          <a:srcRect/>
          <a:stretch>
            <a:fillRect/>
          </a:stretch>
        </p:blipFill>
        <p:spPr bwMode="auto">
          <a:xfrm>
            <a:off x="550590" y="1988840"/>
            <a:ext cx="4791075" cy="2524125"/>
          </a:xfrm>
          <a:prstGeom prst="rect">
            <a:avLst/>
          </a:prstGeom>
          <a:noFill/>
          <a:ln w="9525">
            <a:noFill/>
            <a:miter lim="800000"/>
            <a:headEnd/>
            <a:tailEnd/>
          </a:ln>
        </p:spPr>
      </p:pic>
      <p:sp>
        <p:nvSpPr>
          <p:cNvPr id="9" name="内容占位符 2"/>
          <p:cNvSpPr txBox="1"/>
          <p:nvPr/>
        </p:nvSpPr>
        <p:spPr>
          <a:xfrm>
            <a:off x="262558" y="4725144"/>
            <a:ext cx="11540790" cy="1008112"/>
          </a:xfrm>
          <a:prstGeom prst="rect">
            <a:avLst/>
          </a:prstGeom>
          <a:ln w="19050">
            <a:noFill/>
            <a:prstDash val="solid"/>
          </a:ln>
        </p:spPr>
        <p:txBody>
          <a:bodyPr vert="horz" lIns="0" tIns="0" rIns="0" bIns="0" rtlCol="0">
            <a:normAutofit/>
          </a:bodyPr>
          <a:lstStyle/>
          <a:p>
            <a:pPr marL="228600" lvl="0">
              <a:lnSpc>
                <a:spcPct val="150000"/>
              </a:lnSpc>
              <a:spcBef>
                <a:spcPts val="1000"/>
              </a:spcBef>
              <a:buClr>
                <a:srgbClr val="C00000"/>
              </a:buClr>
            </a:pPr>
            <a:r>
              <a:rPr kumimoji="0" lang="en-US" altLang="zh-CN" sz="1600" b="0" i="0" u="none" strike="noStrike" kern="1200" cap="none" spc="0" normalizeH="0" baseline="0" noProof="0" dirty="0" smtClean="0">
                <a:ln>
                  <a:noFill/>
                </a:ln>
                <a:solidFill>
                  <a:schemeClr val="tx1"/>
                </a:solidFill>
                <a:effectLst/>
                <a:uLnTx/>
                <a:uFillTx/>
                <a:latin typeface="+mn-ea"/>
                <a:ea typeface="+mn-ea"/>
                <a:cs typeface="+mn-cs"/>
              </a:rPr>
              <a:t>  2</a:t>
            </a:r>
            <a:r>
              <a:rPr lang="zh-CN" altLang="en-US" sz="1600" dirty="0" smtClean="0">
                <a:latin typeface="+mn-ea"/>
              </a:rPr>
              <a:t>、容器与</a:t>
            </a:r>
            <a:r>
              <a:rPr lang="en-US" altLang="zh-CN" sz="1600" dirty="0" smtClean="0">
                <a:latin typeface="+mn-ea"/>
              </a:rPr>
              <a:t>Host</a:t>
            </a:r>
            <a:r>
              <a:rPr lang="zh-CN" altLang="en-US" sz="1600" dirty="0" smtClean="0">
                <a:latin typeface="+mn-ea"/>
              </a:rPr>
              <a:t>网络是连通的</a:t>
            </a:r>
            <a:endParaRPr kumimoji="0" lang="en-US" altLang="zh-CN" sz="1600" b="0" i="0" u="none" strike="noStrike" kern="1200" cap="none" spc="0" normalizeH="0" baseline="0" noProof="0" dirty="0" smtClean="0">
              <a:ln>
                <a:noFill/>
              </a:ln>
              <a:solidFill>
                <a:schemeClr val="tx1"/>
              </a:solidFill>
              <a:effectLst/>
              <a:uLnTx/>
              <a:uFillTx/>
              <a:latin typeface="+mn-ea"/>
              <a:ea typeface="+mn-ea"/>
              <a:cs typeface="+mn-cs"/>
            </a:endParaRPr>
          </a:p>
          <a:p>
            <a:pPr marL="228600" marR="0" lvl="0" indent="0" algn="l" defTabSz="914400" rtl="0" eaLnBrk="1" fontAlgn="auto" latinLnBrk="0" hangingPunct="1">
              <a:lnSpc>
                <a:spcPct val="150000"/>
              </a:lnSpc>
              <a:spcBef>
                <a:spcPts val="1000"/>
              </a:spcBef>
              <a:spcAft>
                <a:spcPts val="0"/>
              </a:spcAft>
              <a:buClr>
                <a:srgbClr val="C00000"/>
              </a:buClr>
              <a:buSzTx/>
              <a:buFont typeface="Wingdings" panose="05000000000000000000" pitchFamily="2" charset="2"/>
              <a:buNone/>
              <a:defRPr/>
            </a:pPr>
            <a:r>
              <a:rPr kumimoji="0" lang="en-US" altLang="zh-CN" sz="1600" b="0" i="0" u="none" strike="noStrike" kern="1200" cap="none" spc="0" normalizeH="0" baseline="0" noProof="0" dirty="0" smtClean="0">
                <a:ln>
                  <a:noFill/>
                </a:ln>
                <a:solidFill>
                  <a:schemeClr val="tx1"/>
                </a:solidFill>
                <a:effectLst/>
                <a:uLnTx/>
                <a:uFillTx/>
                <a:latin typeface="+mn-ea"/>
                <a:ea typeface="+mn-ea"/>
                <a:cs typeface="+mn-cs"/>
              </a:rPr>
              <a:t>      </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pic>
        <p:nvPicPr>
          <p:cNvPr id="2052" name="Picture 4"/>
          <p:cNvPicPr>
            <a:picLocks noChangeAspect="1" noChangeArrowheads="1"/>
          </p:cNvPicPr>
          <p:nvPr/>
        </p:nvPicPr>
        <p:blipFill>
          <a:blip r:embed="rId3" cstate="print"/>
          <a:srcRect/>
          <a:stretch>
            <a:fillRect/>
          </a:stretch>
        </p:blipFill>
        <p:spPr bwMode="auto">
          <a:xfrm>
            <a:off x="622598" y="5301208"/>
            <a:ext cx="4824536" cy="720080"/>
          </a:xfrm>
          <a:prstGeom prst="rect">
            <a:avLst/>
          </a:prstGeom>
          <a:noFill/>
          <a:ln w="9525">
            <a:noFill/>
            <a:miter lim="800000"/>
            <a:headEnd/>
            <a:tailEnd/>
          </a:ln>
        </p:spPr>
      </p:pic>
      <p:sp>
        <p:nvSpPr>
          <p:cNvPr id="11" name="内容占位符 2"/>
          <p:cNvSpPr txBox="1"/>
          <p:nvPr/>
        </p:nvSpPr>
        <p:spPr>
          <a:xfrm>
            <a:off x="5519142" y="1668413"/>
            <a:ext cx="4536504" cy="1008112"/>
          </a:xfrm>
          <a:prstGeom prst="rect">
            <a:avLst/>
          </a:prstGeom>
          <a:ln w="19050">
            <a:noFill/>
            <a:prstDash val="solid"/>
          </a:ln>
        </p:spPr>
        <p:txBody>
          <a:bodyPr vert="horz" lIns="0" tIns="0" rIns="0" bIns="0" rtlCol="0">
            <a:normAutofit/>
          </a:bodyPr>
          <a:lstStyle/>
          <a:p>
            <a:pPr marL="228600" lvl="0">
              <a:lnSpc>
                <a:spcPct val="150000"/>
              </a:lnSpc>
              <a:spcBef>
                <a:spcPts val="1000"/>
              </a:spcBef>
              <a:buClr>
                <a:srgbClr val="C00000"/>
              </a:buClr>
            </a:pPr>
            <a:r>
              <a:rPr kumimoji="0" lang="en-US" altLang="zh-CN" sz="1600" b="0" i="0" u="none" strike="noStrike" kern="1200" cap="none" spc="0" normalizeH="0" baseline="0" noProof="0" dirty="0" smtClean="0">
                <a:ln>
                  <a:noFill/>
                </a:ln>
                <a:solidFill>
                  <a:schemeClr val="tx1"/>
                </a:solidFill>
                <a:effectLst/>
                <a:uLnTx/>
                <a:uFillTx/>
                <a:latin typeface="+mn-ea"/>
                <a:ea typeface="+mn-ea"/>
                <a:cs typeface="+mn-cs"/>
              </a:rPr>
              <a:t>  3</a:t>
            </a:r>
            <a:r>
              <a:rPr lang="zh-CN" altLang="en-US" sz="1600" dirty="0" smtClean="0">
                <a:latin typeface="+mn-ea"/>
              </a:rPr>
              <a:t>、</a:t>
            </a:r>
            <a:r>
              <a:rPr lang="en-US" altLang="zh-CN" sz="1600" dirty="0" smtClean="0">
                <a:latin typeface="+mn-ea"/>
              </a:rPr>
              <a:t> eth0</a:t>
            </a:r>
            <a:r>
              <a:rPr lang="zh-CN" altLang="en-US" sz="1600" dirty="0" smtClean="0">
                <a:latin typeface="+mn-ea"/>
              </a:rPr>
              <a:t>连在</a:t>
            </a:r>
            <a:r>
              <a:rPr lang="en-US" altLang="zh-CN" sz="1600" dirty="0" smtClean="0">
                <a:latin typeface="+mn-ea"/>
              </a:rPr>
              <a:t>docker0</a:t>
            </a:r>
            <a:r>
              <a:rPr lang="zh-CN" altLang="en-US" sz="1600" dirty="0" smtClean="0">
                <a:latin typeface="+mn-ea"/>
              </a:rPr>
              <a:t>网桥上</a:t>
            </a:r>
            <a:endParaRPr kumimoji="0" lang="en-US" altLang="zh-CN" sz="1600" b="0" i="0" u="none" strike="noStrike" kern="1200" cap="none" spc="0" normalizeH="0" baseline="0" noProof="0" dirty="0" smtClean="0">
              <a:ln>
                <a:noFill/>
              </a:ln>
              <a:solidFill>
                <a:schemeClr val="tx1"/>
              </a:solidFill>
              <a:effectLst/>
              <a:uLnTx/>
              <a:uFillTx/>
              <a:latin typeface="+mn-ea"/>
              <a:ea typeface="+mn-ea"/>
              <a:cs typeface="+mn-cs"/>
            </a:endParaRPr>
          </a:p>
          <a:p>
            <a:pPr marL="228600" marR="0" lvl="0" indent="0" algn="l" defTabSz="914400" rtl="0" eaLnBrk="1" fontAlgn="auto" latinLnBrk="0" hangingPunct="1">
              <a:lnSpc>
                <a:spcPct val="150000"/>
              </a:lnSpc>
              <a:spcBef>
                <a:spcPts val="1000"/>
              </a:spcBef>
              <a:spcAft>
                <a:spcPts val="0"/>
              </a:spcAft>
              <a:buClr>
                <a:srgbClr val="C00000"/>
              </a:buClr>
              <a:buSzTx/>
              <a:buFont typeface="Wingdings" panose="05000000000000000000" pitchFamily="2" charset="2"/>
              <a:buNone/>
              <a:defRPr/>
            </a:pPr>
            <a:r>
              <a:rPr kumimoji="0" lang="en-US" altLang="zh-CN" sz="1600" b="0" i="0" u="none" strike="noStrike" kern="1200" cap="none" spc="0" normalizeH="0" baseline="0" noProof="0" dirty="0" smtClean="0">
                <a:ln>
                  <a:noFill/>
                </a:ln>
                <a:solidFill>
                  <a:schemeClr val="tx1"/>
                </a:solidFill>
                <a:effectLst/>
                <a:uLnTx/>
                <a:uFillTx/>
                <a:latin typeface="+mn-ea"/>
                <a:ea typeface="+mn-ea"/>
                <a:cs typeface="+mn-cs"/>
              </a:rPr>
              <a:t>      </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pic>
        <p:nvPicPr>
          <p:cNvPr id="2053" name="Picture 5"/>
          <p:cNvPicPr>
            <a:picLocks noChangeAspect="1" noChangeArrowheads="1"/>
          </p:cNvPicPr>
          <p:nvPr/>
        </p:nvPicPr>
        <p:blipFill>
          <a:blip r:embed="rId4" cstate="print"/>
          <a:srcRect/>
          <a:stretch>
            <a:fillRect/>
          </a:stretch>
        </p:blipFill>
        <p:spPr bwMode="auto">
          <a:xfrm>
            <a:off x="5807174" y="2244477"/>
            <a:ext cx="6192688" cy="1472555"/>
          </a:xfrm>
          <a:prstGeom prst="rect">
            <a:avLst/>
          </a:prstGeom>
          <a:noFill/>
          <a:ln w="9525">
            <a:noFill/>
            <a:miter lim="800000"/>
            <a:headEnd/>
            <a:tailEnd/>
          </a:ln>
        </p:spPr>
      </p:pic>
      <p:sp>
        <p:nvSpPr>
          <p:cNvPr id="13" name="内容占位符 2"/>
          <p:cNvSpPr txBox="1"/>
          <p:nvPr/>
        </p:nvSpPr>
        <p:spPr>
          <a:xfrm>
            <a:off x="5519142" y="4044677"/>
            <a:ext cx="4536504" cy="1008112"/>
          </a:xfrm>
          <a:prstGeom prst="rect">
            <a:avLst/>
          </a:prstGeom>
          <a:ln w="19050">
            <a:noFill/>
            <a:prstDash val="solid"/>
          </a:ln>
        </p:spPr>
        <p:txBody>
          <a:bodyPr vert="horz" lIns="0" tIns="0" rIns="0" bIns="0" rtlCol="0">
            <a:normAutofit/>
          </a:bodyPr>
          <a:lstStyle/>
          <a:p>
            <a:pPr marL="228600" lvl="0">
              <a:lnSpc>
                <a:spcPct val="150000"/>
              </a:lnSpc>
              <a:spcBef>
                <a:spcPts val="1000"/>
              </a:spcBef>
              <a:buClr>
                <a:srgbClr val="C00000"/>
              </a:buClr>
            </a:pPr>
            <a:r>
              <a:rPr kumimoji="0" lang="en-US" altLang="zh-CN" sz="1600" b="0" i="0" u="none" strike="noStrike" kern="1200" cap="none" spc="0" normalizeH="0" baseline="0" noProof="0" dirty="0" smtClean="0">
                <a:ln>
                  <a:noFill/>
                </a:ln>
                <a:solidFill>
                  <a:schemeClr val="tx1"/>
                </a:solidFill>
                <a:effectLst/>
                <a:uLnTx/>
                <a:uFillTx/>
                <a:latin typeface="+mn-ea"/>
                <a:ea typeface="+mn-ea"/>
                <a:cs typeface="+mn-cs"/>
              </a:rPr>
              <a:t>  4</a:t>
            </a:r>
            <a:r>
              <a:rPr lang="zh-CN" altLang="en-US" sz="1600" dirty="0" smtClean="0">
                <a:latin typeface="+mn-ea"/>
              </a:rPr>
              <a:t>、通过</a:t>
            </a:r>
            <a:r>
              <a:rPr lang="en-US" altLang="zh-CN" sz="1600" dirty="0" err="1" smtClean="0">
                <a:latin typeface="+mn-ea"/>
              </a:rPr>
              <a:t>Iptables</a:t>
            </a:r>
            <a:r>
              <a:rPr lang="zh-CN" altLang="en-US" sz="1600" dirty="0" smtClean="0">
                <a:latin typeface="+mn-ea"/>
              </a:rPr>
              <a:t>实现容器内访问外部网络</a:t>
            </a:r>
            <a:endParaRPr kumimoji="0" lang="en-US" altLang="zh-CN" sz="1600" b="0" i="0" u="none" strike="noStrike" kern="1200" cap="none" spc="0" normalizeH="0" baseline="0" noProof="0" dirty="0" smtClean="0">
              <a:ln>
                <a:noFill/>
              </a:ln>
              <a:solidFill>
                <a:schemeClr val="tx1"/>
              </a:solidFill>
              <a:effectLst/>
              <a:uLnTx/>
              <a:uFillTx/>
              <a:latin typeface="+mn-ea"/>
              <a:ea typeface="+mn-ea"/>
              <a:cs typeface="+mn-cs"/>
            </a:endParaRPr>
          </a:p>
          <a:p>
            <a:pPr marL="228600" marR="0" lvl="0" indent="0" algn="l" defTabSz="914400" rtl="0" eaLnBrk="1" fontAlgn="auto" latinLnBrk="0" hangingPunct="1">
              <a:lnSpc>
                <a:spcPct val="150000"/>
              </a:lnSpc>
              <a:spcBef>
                <a:spcPts val="1000"/>
              </a:spcBef>
              <a:spcAft>
                <a:spcPts val="0"/>
              </a:spcAft>
              <a:buClr>
                <a:srgbClr val="C00000"/>
              </a:buClr>
              <a:buSzTx/>
              <a:buFont typeface="Wingdings" panose="05000000000000000000" pitchFamily="2" charset="2"/>
              <a:buNone/>
              <a:defRPr/>
            </a:pPr>
            <a:r>
              <a:rPr kumimoji="0" lang="en-US" altLang="zh-CN" sz="1600" b="0" i="0" u="none" strike="noStrike" kern="1200" cap="none" spc="0" normalizeH="0" baseline="0" noProof="0" dirty="0" smtClean="0">
                <a:ln>
                  <a:noFill/>
                </a:ln>
                <a:solidFill>
                  <a:schemeClr val="tx1"/>
                </a:solidFill>
                <a:effectLst/>
                <a:uLnTx/>
                <a:uFillTx/>
                <a:latin typeface="+mn-ea"/>
                <a:ea typeface="+mn-ea"/>
                <a:cs typeface="+mn-cs"/>
              </a:rPr>
              <a:t>      </a:t>
            </a:r>
            <a:endParaRPr kumimoji="0" lang="zh-CN" altLang="en-US" sz="1600" b="0" i="0" u="none" strike="noStrike" kern="1200" cap="none" spc="0" normalizeH="0" baseline="0" noProof="0" dirty="0">
              <a:ln>
                <a:noFill/>
              </a:ln>
              <a:solidFill>
                <a:schemeClr val="tx1"/>
              </a:solidFill>
              <a:effectLst/>
              <a:uLnTx/>
              <a:uFillTx/>
              <a:latin typeface="+mn-ea"/>
              <a:ea typeface="+mn-ea"/>
              <a:cs typeface="+mn-cs"/>
            </a:endParaRPr>
          </a:p>
        </p:txBody>
      </p:sp>
      <p:pic>
        <p:nvPicPr>
          <p:cNvPr id="2054" name="Picture 6"/>
          <p:cNvPicPr>
            <a:picLocks noChangeAspect="1" noChangeArrowheads="1"/>
          </p:cNvPicPr>
          <p:nvPr/>
        </p:nvPicPr>
        <p:blipFill>
          <a:blip r:embed="rId5" cstate="print"/>
          <a:srcRect/>
          <a:stretch>
            <a:fillRect/>
          </a:stretch>
        </p:blipFill>
        <p:spPr bwMode="auto">
          <a:xfrm>
            <a:off x="5807262" y="4512930"/>
            <a:ext cx="6323916" cy="1152128"/>
          </a:xfrm>
          <a:prstGeom prst="rect">
            <a:avLst/>
          </a:prstGeom>
          <a:noFill/>
          <a:ln w="9525">
            <a:noFill/>
            <a:miter lim="800000"/>
            <a:headEnd/>
            <a:tailEnd/>
          </a:ln>
        </p:spPr>
      </p:pic>
    </p:spTree>
    <p:extLst>
      <p:ext uri="{BB962C8B-B14F-4D97-AF65-F5344CB8AC3E}">
        <p14:creationId xmlns:p14="http://schemas.microsoft.com/office/powerpoint/2010/main" val="28628458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端口映射方式</a:t>
            </a:r>
            <a:endParaRPr lang="zh-CN" altLang="en-US" dirty="0"/>
          </a:p>
        </p:txBody>
      </p:sp>
      <p:grpSp>
        <p:nvGrpSpPr>
          <p:cNvPr id="27" name="组合 26"/>
          <p:cNvGrpSpPr/>
          <p:nvPr/>
        </p:nvGrpSpPr>
        <p:grpSpPr>
          <a:xfrm>
            <a:off x="695400" y="1303432"/>
            <a:ext cx="5400600" cy="2880320"/>
            <a:chOff x="695400" y="1303432"/>
            <a:chExt cx="5400600" cy="2880320"/>
          </a:xfrm>
        </p:grpSpPr>
        <p:sp>
          <p:nvSpPr>
            <p:cNvPr id="4" name="矩形 3"/>
            <p:cNvSpPr/>
            <p:nvPr/>
          </p:nvSpPr>
          <p:spPr>
            <a:xfrm>
              <a:off x="695400" y="1303432"/>
              <a:ext cx="5400600" cy="28803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bg1"/>
                </a:solidFill>
              </a:endParaRPr>
            </a:p>
          </p:txBody>
        </p:sp>
        <p:sp>
          <p:nvSpPr>
            <p:cNvPr id="5" name="矩形 4"/>
            <p:cNvSpPr/>
            <p:nvPr/>
          </p:nvSpPr>
          <p:spPr>
            <a:xfrm>
              <a:off x="1342678" y="1335702"/>
              <a:ext cx="1368152"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Container1</a:t>
              </a:r>
              <a:endParaRPr lang="zh-CN" altLang="en-US" dirty="0" smtClean="0">
                <a:solidFill>
                  <a:schemeClr val="bg1"/>
                </a:solidFill>
              </a:endParaRPr>
            </a:p>
          </p:txBody>
        </p:sp>
        <p:sp>
          <p:nvSpPr>
            <p:cNvPr id="9" name="矩形 8"/>
            <p:cNvSpPr/>
            <p:nvPr/>
          </p:nvSpPr>
          <p:spPr>
            <a:xfrm>
              <a:off x="3718942" y="1335702"/>
              <a:ext cx="1368152" cy="50405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Container2</a:t>
              </a:r>
              <a:endParaRPr lang="zh-CN" altLang="en-US" dirty="0" smtClean="0">
                <a:solidFill>
                  <a:schemeClr val="bg1"/>
                </a:solidFill>
              </a:endParaRPr>
            </a:p>
          </p:txBody>
        </p:sp>
        <p:sp>
          <p:nvSpPr>
            <p:cNvPr id="10" name="矩形 9"/>
            <p:cNvSpPr/>
            <p:nvPr/>
          </p:nvSpPr>
          <p:spPr>
            <a:xfrm>
              <a:off x="1774726" y="2723190"/>
              <a:ext cx="3096344" cy="5760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bg1"/>
                  </a:solidFill>
                </a:rPr>
                <a:t>Docker</a:t>
              </a:r>
              <a:r>
                <a:rPr lang="en-US" altLang="zh-CN" dirty="0" smtClean="0">
                  <a:solidFill>
                    <a:schemeClr val="bg1"/>
                  </a:solidFill>
                </a:rPr>
                <a:t> 0 Bridge</a:t>
              </a:r>
              <a:endParaRPr lang="zh-CN" altLang="en-US" dirty="0" smtClean="0">
                <a:solidFill>
                  <a:schemeClr val="bg1"/>
                </a:solidFill>
              </a:endParaRPr>
            </a:p>
          </p:txBody>
        </p:sp>
        <p:cxnSp>
          <p:nvCxnSpPr>
            <p:cNvPr id="12" name="直接连接符 11"/>
            <p:cNvCxnSpPr>
              <a:stCxn id="5" idx="2"/>
            </p:cNvCxnSpPr>
            <p:nvPr/>
          </p:nvCxnSpPr>
          <p:spPr>
            <a:xfrm>
              <a:off x="2026754" y="1839758"/>
              <a:ext cx="0" cy="883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04136" y="1788378"/>
              <a:ext cx="720080" cy="369332"/>
            </a:xfrm>
            <a:prstGeom prst="rect">
              <a:avLst/>
            </a:prstGeom>
            <a:noFill/>
          </p:spPr>
          <p:txBody>
            <a:bodyPr wrap="square" rtlCol="0">
              <a:spAutoFit/>
            </a:bodyPr>
            <a:lstStyle/>
            <a:p>
              <a:r>
                <a:rPr lang="en-US" altLang="zh-CN" dirty="0" smtClean="0">
                  <a:solidFill>
                    <a:schemeClr val="bg1"/>
                  </a:solidFill>
                </a:rPr>
                <a:t>eth0</a:t>
              </a:r>
              <a:endParaRPr lang="zh-CN" altLang="en-US" dirty="0">
                <a:solidFill>
                  <a:schemeClr val="bg1"/>
                </a:solidFill>
              </a:endParaRPr>
            </a:p>
          </p:txBody>
        </p:sp>
        <p:sp>
          <p:nvSpPr>
            <p:cNvPr id="15" name="TextBox 14"/>
            <p:cNvSpPr txBox="1"/>
            <p:nvPr/>
          </p:nvSpPr>
          <p:spPr>
            <a:xfrm>
              <a:off x="1986716" y="2371857"/>
              <a:ext cx="940137" cy="369332"/>
            </a:xfrm>
            <a:prstGeom prst="rect">
              <a:avLst/>
            </a:prstGeom>
            <a:noFill/>
          </p:spPr>
          <p:txBody>
            <a:bodyPr wrap="square" rtlCol="0">
              <a:spAutoFit/>
            </a:bodyPr>
            <a:lstStyle/>
            <a:p>
              <a:r>
                <a:rPr lang="en-US" altLang="zh-CN" dirty="0" err="1">
                  <a:solidFill>
                    <a:schemeClr val="bg1"/>
                  </a:solidFill>
                </a:rPr>
                <a:t>v</a:t>
              </a:r>
              <a:r>
                <a:rPr lang="en-US" altLang="zh-CN" dirty="0" err="1" smtClean="0">
                  <a:solidFill>
                    <a:schemeClr val="bg1"/>
                  </a:solidFill>
                </a:rPr>
                <a:t>eth</a:t>
              </a:r>
              <a:r>
                <a:rPr lang="en-US" altLang="zh-CN" dirty="0">
                  <a:solidFill>
                    <a:schemeClr val="bg1"/>
                  </a:solidFill>
                </a:rPr>
                <a:t>*</a:t>
              </a:r>
              <a:endParaRPr lang="zh-CN" altLang="en-US" dirty="0">
                <a:solidFill>
                  <a:schemeClr val="bg1"/>
                </a:solidFill>
              </a:endParaRPr>
            </a:p>
          </p:txBody>
        </p:sp>
        <p:cxnSp>
          <p:nvCxnSpPr>
            <p:cNvPr id="16" name="直接连接符 15"/>
            <p:cNvCxnSpPr>
              <a:stCxn id="9" idx="2"/>
            </p:cNvCxnSpPr>
            <p:nvPr/>
          </p:nvCxnSpPr>
          <p:spPr>
            <a:xfrm>
              <a:off x="4403018" y="1839758"/>
              <a:ext cx="0" cy="879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796502" y="1853761"/>
              <a:ext cx="720080" cy="369332"/>
            </a:xfrm>
            <a:prstGeom prst="rect">
              <a:avLst/>
            </a:prstGeom>
            <a:noFill/>
          </p:spPr>
          <p:txBody>
            <a:bodyPr wrap="square" rtlCol="0">
              <a:spAutoFit/>
            </a:bodyPr>
            <a:lstStyle/>
            <a:p>
              <a:r>
                <a:rPr lang="en-US" altLang="zh-CN" dirty="0" smtClean="0">
                  <a:solidFill>
                    <a:schemeClr val="bg1"/>
                  </a:solidFill>
                </a:rPr>
                <a:t>eth0</a:t>
              </a:r>
              <a:endParaRPr lang="zh-CN" altLang="en-US" dirty="0">
                <a:solidFill>
                  <a:schemeClr val="bg1"/>
                </a:solidFill>
              </a:endParaRPr>
            </a:p>
          </p:txBody>
        </p:sp>
        <p:sp>
          <p:nvSpPr>
            <p:cNvPr id="18" name="TextBox 17"/>
            <p:cNvSpPr txBox="1"/>
            <p:nvPr/>
          </p:nvSpPr>
          <p:spPr>
            <a:xfrm>
              <a:off x="3771991" y="2367501"/>
              <a:ext cx="940137" cy="369332"/>
            </a:xfrm>
            <a:prstGeom prst="rect">
              <a:avLst/>
            </a:prstGeom>
            <a:noFill/>
          </p:spPr>
          <p:txBody>
            <a:bodyPr wrap="square" rtlCol="0">
              <a:spAutoFit/>
            </a:bodyPr>
            <a:lstStyle/>
            <a:p>
              <a:r>
                <a:rPr lang="en-US" altLang="zh-CN" dirty="0" err="1">
                  <a:solidFill>
                    <a:schemeClr val="bg1"/>
                  </a:solidFill>
                </a:rPr>
                <a:t>v</a:t>
              </a:r>
              <a:r>
                <a:rPr lang="en-US" altLang="zh-CN" dirty="0" err="1" smtClean="0">
                  <a:solidFill>
                    <a:schemeClr val="bg1"/>
                  </a:solidFill>
                </a:rPr>
                <a:t>eth</a:t>
              </a:r>
              <a:r>
                <a:rPr lang="en-US" altLang="zh-CN" dirty="0">
                  <a:solidFill>
                    <a:schemeClr val="bg1"/>
                  </a:solidFill>
                </a:rPr>
                <a:t>*</a:t>
              </a:r>
              <a:endParaRPr lang="zh-CN" altLang="en-US" dirty="0">
                <a:solidFill>
                  <a:schemeClr val="bg1"/>
                </a:solidFill>
              </a:endParaRPr>
            </a:p>
          </p:txBody>
        </p:sp>
        <p:cxnSp>
          <p:nvCxnSpPr>
            <p:cNvPr id="21" name="直接连接符 20"/>
            <p:cNvCxnSpPr/>
            <p:nvPr/>
          </p:nvCxnSpPr>
          <p:spPr>
            <a:xfrm>
              <a:off x="3294429" y="3299254"/>
              <a:ext cx="0" cy="6684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94429" y="3664915"/>
              <a:ext cx="720080" cy="369332"/>
            </a:xfrm>
            <a:prstGeom prst="rect">
              <a:avLst/>
            </a:prstGeom>
            <a:noFill/>
          </p:spPr>
          <p:txBody>
            <a:bodyPr wrap="square" rtlCol="0">
              <a:spAutoFit/>
            </a:bodyPr>
            <a:lstStyle/>
            <a:p>
              <a:r>
                <a:rPr lang="en-US" altLang="zh-CN" dirty="0" smtClean="0">
                  <a:solidFill>
                    <a:schemeClr val="bg1"/>
                  </a:solidFill>
                </a:rPr>
                <a:t>eth0</a:t>
              </a:r>
              <a:endParaRPr lang="zh-CN" altLang="en-US" dirty="0">
                <a:solidFill>
                  <a:schemeClr val="bg1"/>
                </a:solidFill>
              </a:endParaRPr>
            </a:p>
          </p:txBody>
        </p:sp>
        <p:sp>
          <p:nvSpPr>
            <p:cNvPr id="24" name="TextBox 23"/>
            <p:cNvSpPr txBox="1"/>
            <p:nvPr/>
          </p:nvSpPr>
          <p:spPr>
            <a:xfrm>
              <a:off x="982638" y="3664915"/>
              <a:ext cx="1044116" cy="369332"/>
            </a:xfrm>
            <a:prstGeom prst="rect">
              <a:avLst/>
            </a:prstGeom>
            <a:noFill/>
          </p:spPr>
          <p:txBody>
            <a:bodyPr wrap="square" rtlCol="0">
              <a:spAutoFit/>
            </a:bodyPr>
            <a:lstStyle/>
            <a:p>
              <a:r>
                <a:rPr lang="en-US" altLang="zh-CN" dirty="0" smtClean="0"/>
                <a:t>Host</a:t>
              </a:r>
              <a:endParaRPr lang="zh-CN" altLang="en-US" dirty="0"/>
            </a:p>
          </p:txBody>
        </p:sp>
      </p:grpSp>
      <p:sp>
        <p:nvSpPr>
          <p:cNvPr id="25" name="TextBox 24"/>
          <p:cNvSpPr txBox="1"/>
          <p:nvPr/>
        </p:nvSpPr>
        <p:spPr>
          <a:xfrm>
            <a:off x="6527254" y="1484784"/>
            <a:ext cx="5184576" cy="2633028"/>
          </a:xfrm>
          <a:prstGeom prst="rect">
            <a:avLst/>
          </a:prstGeom>
          <a:noFill/>
        </p:spPr>
        <p:txBody>
          <a:bodyPr wrap="square" rtlCol="0">
            <a:spAutoFit/>
          </a:bodyPr>
          <a:lstStyle/>
          <a:p>
            <a:pPr algn="just">
              <a:lnSpc>
                <a:spcPct val="120000"/>
              </a:lnSpc>
            </a:pPr>
            <a:r>
              <a:rPr lang="zh-CN" altLang="en-US" sz="2800" dirty="0"/>
              <a:t>默</a:t>
            </a:r>
            <a:r>
              <a:rPr lang="zh-CN" altLang="en-US" sz="2800" dirty="0" smtClean="0"/>
              <a:t>认桥接方式下容器可以对外访问，而外部不能访问到容器。命令行中利用</a:t>
            </a:r>
            <a:r>
              <a:rPr lang="en-US" altLang="zh-CN" sz="2800" dirty="0" smtClean="0"/>
              <a:t>-p</a:t>
            </a:r>
            <a:r>
              <a:rPr lang="zh-CN" altLang="en-US" sz="2800" dirty="0" smtClean="0"/>
              <a:t>、</a:t>
            </a:r>
            <a:r>
              <a:rPr lang="en-US" altLang="zh-CN" sz="2800" dirty="0" smtClean="0"/>
              <a:t>-P</a:t>
            </a:r>
            <a:r>
              <a:rPr lang="zh-CN" altLang="en-US" sz="2800" dirty="0" smtClean="0"/>
              <a:t>选项可以实现</a:t>
            </a:r>
            <a:r>
              <a:rPr lang="en-US" altLang="zh-CN" sz="2800" dirty="0" smtClean="0"/>
              <a:t>NAT</a:t>
            </a:r>
            <a:r>
              <a:rPr lang="zh-CN" altLang="en-US" sz="2800" dirty="0" smtClean="0"/>
              <a:t>端口映射，实现外部访问容器的目的</a:t>
            </a:r>
            <a:endParaRPr lang="zh-CN" altLang="en-US" sz="2800" dirty="0"/>
          </a:p>
        </p:txBody>
      </p:sp>
      <p:sp>
        <p:nvSpPr>
          <p:cNvPr id="26" name="TextBox 25"/>
          <p:cNvSpPr txBox="1"/>
          <p:nvPr/>
        </p:nvSpPr>
        <p:spPr>
          <a:xfrm>
            <a:off x="1672266" y="4610556"/>
            <a:ext cx="9679524" cy="2086725"/>
          </a:xfrm>
          <a:prstGeom prst="rect">
            <a:avLst/>
          </a:prstGeom>
          <a:noFill/>
        </p:spPr>
        <p:txBody>
          <a:bodyPr wrap="square" rtlCol="0">
            <a:spAutoFit/>
          </a:bodyPr>
          <a:lstStyle/>
          <a:p>
            <a:pPr>
              <a:lnSpc>
                <a:spcPct val="120000"/>
              </a:lnSpc>
            </a:pPr>
            <a:r>
              <a:rPr lang="zh-CN" altLang="en-US" b="1" dirty="0" smtClean="0"/>
              <a:t>参数类型</a:t>
            </a:r>
            <a:r>
              <a:rPr lang="zh-CN" altLang="en-US" dirty="0" smtClean="0"/>
              <a:t>：</a:t>
            </a:r>
            <a:endParaRPr lang="en-US" altLang="zh-CN" dirty="0" smtClean="0"/>
          </a:p>
          <a:p>
            <a:pPr>
              <a:lnSpc>
                <a:spcPct val="120000"/>
              </a:lnSpc>
            </a:pPr>
            <a:r>
              <a:rPr lang="en-US" altLang="zh-CN" dirty="0" smtClean="0"/>
              <a:t>-P</a:t>
            </a:r>
            <a:r>
              <a:rPr lang="zh-CN" altLang="en-US" dirty="0" smtClean="0"/>
              <a:t>：随机映射主机</a:t>
            </a:r>
            <a:r>
              <a:rPr lang="en-US" altLang="zh-CN" dirty="0" smtClean="0"/>
              <a:t>49000</a:t>
            </a:r>
            <a:r>
              <a:rPr lang="zh-CN" altLang="en-US" dirty="0" smtClean="0"/>
              <a:t>～</a:t>
            </a:r>
            <a:r>
              <a:rPr lang="en-US" altLang="zh-CN" dirty="0" smtClean="0"/>
              <a:t>49900</a:t>
            </a:r>
            <a:r>
              <a:rPr lang="zh-CN" altLang="en-US" dirty="0" smtClean="0"/>
              <a:t>端口映射给容器</a:t>
            </a:r>
            <a:endParaRPr lang="en-US" altLang="zh-CN" dirty="0" smtClean="0"/>
          </a:p>
          <a:p>
            <a:pPr>
              <a:lnSpc>
                <a:spcPct val="120000"/>
              </a:lnSpc>
            </a:pPr>
            <a:r>
              <a:rPr lang="en-US" altLang="zh-CN" dirty="0" smtClean="0"/>
              <a:t>-p </a:t>
            </a:r>
            <a:r>
              <a:rPr lang="en-US" altLang="zh-CN" dirty="0" err="1" smtClean="0"/>
              <a:t>hostPort:containerPort</a:t>
            </a:r>
            <a:r>
              <a:rPr lang="zh-CN" altLang="en-US" dirty="0" smtClean="0"/>
              <a:t>：指定容器端口与主机端口映射关系，并绑定到所有</a:t>
            </a:r>
            <a:r>
              <a:rPr lang="en-US" altLang="zh-CN" dirty="0" smtClean="0"/>
              <a:t>interface</a:t>
            </a:r>
            <a:r>
              <a:rPr lang="zh-CN" altLang="en-US" dirty="0" smtClean="0"/>
              <a:t>上</a:t>
            </a:r>
            <a:endParaRPr lang="en-US" altLang="zh-CN" dirty="0" smtClean="0"/>
          </a:p>
          <a:p>
            <a:pPr>
              <a:lnSpc>
                <a:spcPct val="120000"/>
              </a:lnSpc>
            </a:pPr>
            <a:r>
              <a:rPr lang="en-US" altLang="zh-CN" dirty="0" smtClean="0"/>
              <a:t>-p </a:t>
            </a:r>
            <a:r>
              <a:rPr lang="en-US" altLang="zh-CN" dirty="0" err="1" smtClean="0"/>
              <a:t>ip:hostPort:containerPort</a:t>
            </a:r>
            <a:r>
              <a:rPr lang="zh-CN" altLang="en-US" dirty="0" smtClean="0"/>
              <a:t>：在指定</a:t>
            </a:r>
            <a:r>
              <a:rPr lang="en-US" altLang="zh-CN" dirty="0" smtClean="0"/>
              <a:t>interface</a:t>
            </a:r>
            <a:r>
              <a:rPr lang="zh-CN" altLang="en-US" dirty="0" smtClean="0"/>
              <a:t>上建立容器端口与主机端口映射关系</a:t>
            </a:r>
            <a:endParaRPr lang="en-US" altLang="zh-CN" dirty="0" smtClean="0"/>
          </a:p>
          <a:p>
            <a:pPr>
              <a:lnSpc>
                <a:spcPct val="120000"/>
              </a:lnSpc>
            </a:pPr>
            <a:r>
              <a:rPr lang="en-US" altLang="zh-CN" dirty="0" smtClean="0"/>
              <a:t>-p </a:t>
            </a:r>
            <a:r>
              <a:rPr lang="en-US" altLang="zh-CN" dirty="0" err="1"/>
              <a:t>ip</a:t>
            </a:r>
            <a:r>
              <a:rPr lang="en-US" altLang="zh-CN" dirty="0"/>
              <a:t>::</a:t>
            </a:r>
            <a:r>
              <a:rPr lang="en-US" altLang="zh-CN" dirty="0" err="1" smtClean="0"/>
              <a:t>containerPort</a:t>
            </a:r>
            <a:r>
              <a:rPr lang="zh-CN" altLang="en-US" dirty="0" smtClean="0"/>
              <a:t>：主机在指定</a:t>
            </a:r>
            <a:r>
              <a:rPr lang="en-US" altLang="zh-CN" dirty="0" smtClean="0"/>
              <a:t>interface</a:t>
            </a:r>
            <a:r>
              <a:rPr lang="zh-CN" altLang="en-US" dirty="0" smtClean="0"/>
              <a:t>上自动分配端口与容器端口建立映射关系</a:t>
            </a:r>
            <a:endParaRPr lang="en-US" altLang="zh-CN" dirty="0" smtClean="0"/>
          </a:p>
          <a:p>
            <a:pPr>
              <a:lnSpc>
                <a:spcPct val="120000"/>
              </a:lnSpc>
            </a:pPr>
            <a:endParaRPr lang="zh-CN" altLang="en-US" dirty="0"/>
          </a:p>
        </p:txBody>
      </p:sp>
    </p:spTree>
    <p:extLst>
      <p:ext uri="{BB962C8B-B14F-4D97-AF65-F5344CB8AC3E}">
        <p14:creationId xmlns:p14="http://schemas.microsoft.com/office/powerpoint/2010/main" val="1952466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AutoShape 9"/>
          <p:cNvSpPr>
            <a:spLocks noChangeArrowheads="1"/>
          </p:cNvSpPr>
          <p:nvPr/>
        </p:nvSpPr>
        <p:spPr bwMode="auto">
          <a:xfrm>
            <a:off x="2899570" y="1493839"/>
            <a:ext cx="6186487" cy="585787"/>
          </a:xfrm>
          <a:prstGeom prst="roundRect">
            <a:avLst>
              <a:gd name="adj" fmla="val 8157"/>
            </a:avLst>
          </a:prstGeom>
          <a:gradFill rotWithShape="1">
            <a:gsLst>
              <a:gs pos="0">
                <a:srgbClr val="F7A6A3"/>
              </a:gs>
              <a:gs pos="34999">
                <a:srgbClr val="F8BEBF"/>
              </a:gs>
              <a:gs pos="100000">
                <a:srgbClr val="FDE5E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ndParaRPr>
          </a:p>
        </p:txBody>
      </p:sp>
      <p:sp>
        <p:nvSpPr>
          <p:cNvPr id="44035" name="AutoShape 10"/>
          <p:cNvSpPr>
            <a:spLocks noChangeArrowheads="1"/>
          </p:cNvSpPr>
          <p:nvPr/>
        </p:nvSpPr>
        <p:spPr bwMode="auto">
          <a:xfrm>
            <a:off x="3564731" y="1592264"/>
            <a:ext cx="495300" cy="390525"/>
          </a:xfrm>
          <a:prstGeom prst="roundRect">
            <a:avLst>
              <a:gd name="adj" fmla="val 11514"/>
            </a:avLst>
          </a:prstGeom>
          <a:solidFill>
            <a:srgbClr val="C00000"/>
          </a:solidFill>
          <a:ln>
            <a:noFill/>
          </a:ln>
          <a:effectLst>
            <a:outerShdw dist="23000" dir="5400000" algn="ctr" rotWithShape="0">
              <a:srgbClr val="000000">
                <a:alpha val="28998"/>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一</a:t>
            </a:r>
          </a:p>
        </p:txBody>
      </p:sp>
      <p:sp>
        <p:nvSpPr>
          <p:cNvPr id="44036" name="TextBox 10"/>
          <p:cNvSpPr txBox="1">
            <a:spLocks noChangeArrowheads="1"/>
          </p:cNvSpPr>
          <p:nvPr/>
        </p:nvSpPr>
        <p:spPr bwMode="auto">
          <a:xfrm>
            <a:off x="4333082" y="1568451"/>
            <a:ext cx="308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Docker Engine</a:t>
            </a:r>
            <a:endParaRPr lang="zh-CN" altLang="en-US" sz="2000" b="1" dirty="0">
              <a:latin typeface="微软雅黑" panose="020B0503020204020204" pitchFamily="34" charset="-122"/>
              <a:ea typeface="微软雅黑" panose="020B0503020204020204" pitchFamily="34" charset="-122"/>
            </a:endParaRPr>
          </a:p>
        </p:txBody>
      </p:sp>
      <p:sp>
        <p:nvSpPr>
          <p:cNvPr id="44038" name="AutoShape 9"/>
          <p:cNvSpPr>
            <a:spLocks noChangeArrowheads="1"/>
          </p:cNvSpPr>
          <p:nvPr/>
        </p:nvSpPr>
        <p:spPr bwMode="auto">
          <a:xfrm>
            <a:off x="2899570" y="3735389"/>
            <a:ext cx="6186487" cy="585787"/>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44039" name="AutoShape 10"/>
          <p:cNvSpPr>
            <a:spLocks noChangeArrowheads="1"/>
          </p:cNvSpPr>
          <p:nvPr/>
        </p:nvSpPr>
        <p:spPr bwMode="auto">
          <a:xfrm>
            <a:off x="3569494" y="3836989"/>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四</a:t>
            </a:r>
          </a:p>
        </p:txBody>
      </p:sp>
      <p:sp>
        <p:nvSpPr>
          <p:cNvPr id="44040" name="TextBox 19"/>
          <p:cNvSpPr txBox="1">
            <a:spLocks noChangeArrowheads="1"/>
          </p:cNvSpPr>
          <p:nvPr/>
        </p:nvSpPr>
        <p:spPr bwMode="auto">
          <a:xfrm>
            <a:off x="4333081" y="3819526"/>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Kubernetes</a:t>
            </a:r>
            <a:endParaRPr lang="zh-CN" altLang="en-US" sz="2000" b="1" dirty="0">
              <a:latin typeface="微软雅黑" panose="020B0503020204020204" pitchFamily="34" charset="-122"/>
              <a:ea typeface="微软雅黑" panose="020B0503020204020204" pitchFamily="34" charset="-122"/>
            </a:endParaRPr>
          </a:p>
        </p:txBody>
      </p:sp>
      <p:sp>
        <p:nvSpPr>
          <p:cNvPr id="44041" name="AutoShape 9"/>
          <p:cNvSpPr>
            <a:spLocks noChangeArrowheads="1"/>
          </p:cNvSpPr>
          <p:nvPr/>
        </p:nvSpPr>
        <p:spPr bwMode="auto">
          <a:xfrm>
            <a:off x="2899570" y="2987675"/>
            <a:ext cx="6186487" cy="585788"/>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44042" name="AutoShape 10"/>
          <p:cNvSpPr>
            <a:spLocks noChangeArrowheads="1"/>
          </p:cNvSpPr>
          <p:nvPr/>
        </p:nvSpPr>
        <p:spPr bwMode="auto">
          <a:xfrm>
            <a:off x="3569494" y="3089276"/>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三</a:t>
            </a:r>
          </a:p>
        </p:txBody>
      </p:sp>
      <p:sp>
        <p:nvSpPr>
          <p:cNvPr id="44043" name="TextBox 19"/>
          <p:cNvSpPr txBox="1">
            <a:spLocks noChangeArrowheads="1"/>
          </p:cNvSpPr>
          <p:nvPr/>
        </p:nvSpPr>
        <p:spPr bwMode="auto">
          <a:xfrm>
            <a:off x="4333081" y="3068639"/>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Docker </a:t>
            </a:r>
            <a:r>
              <a:rPr lang="zh-CN" altLang="en-US" sz="2000" b="1" dirty="0" smtClean="0">
                <a:latin typeface="微软雅黑" panose="020B0503020204020204" pitchFamily="34" charset="-122"/>
                <a:ea typeface="微软雅黑" panose="020B0503020204020204" pitchFamily="34" charset="-122"/>
              </a:rPr>
              <a:t>网络</a:t>
            </a:r>
            <a:endParaRPr lang="zh-CN" altLang="en-US" sz="2000" b="1" dirty="0">
              <a:latin typeface="微软雅黑" panose="020B0503020204020204" pitchFamily="34" charset="-122"/>
              <a:ea typeface="微软雅黑" panose="020B0503020204020204" pitchFamily="34" charset="-122"/>
            </a:endParaRPr>
          </a:p>
        </p:txBody>
      </p:sp>
      <p:sp>
        <p:nvSpPr>
          <p:cNvPr id="44044" name="AutoShape 9"/>
          <p:cNvSpPr>
            <a:spLocks noChangeArrowheads="1"/>
          </p:cNvSpPr>
          <p:nvPr/>
        </p:nvSpPr>
        <p:spPr bwMode="auto">
          <a:xfrm>
            <a:off x="2899570" y="4498975"/>
            <a:ext cx="6186487" cy="585788"/>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44045" name="AutoShape 10"/>
          <p:cNvSpPr>
            <a:spLocks noChangeArrowheads="1"/>
          </p:cNvSpPr>
          <p:nvPr/>
        </p:nvSpPr>
        <p:spPr bwMode="auto">
          <a:xfrm>
            <a:off x="3574256" y="4603751"/>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五</a:t>
            </a:r>
          </a:p>
        </p:txBody>
      </p:sp>
      <p:sp>
        <p:nvSpPr>
          <p:cNvPr id="44046" name="TextBox 19"/>
          <p:cNvSpPr txBox="1">
            <a:spLocks noChangeArrowheads="1"/>
          </p:cNvSpPr>
          <p:nvPr/>
        </p:nvSpPr>
        <p:spPr bwMode="auto">
          <a:xfrm>
            <a:off x="4333081" y="4594226"/>
            <a:ext cx="4103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spcBef>
                <a:spcPct val="0"/>
              </a:spcBef>
              <a:buNone/>
            </a:pPr>
            <a:r>
              <a:rPr lang="zh-CN" altLang="en-US" sz="2000" b="1" dirty="0">
                <a:latin typeface="微软雅黑" panose="020B0503020204020204" pitchFamily="34" charset="-122"/>
                <a:ea typeface="微软雅黑" panose="020B0503020204020204" pitchFamily="34" charset="-122"/>
              </a:rPr>
              <a:t>实战</a:t>
            </a:r>
            <a:endParaRPr lang="zh-CN" altLang="en-US" sz="2000" b="1" dirty="0">
              <a:latin typeface="微软雅黑" panose="020B0503020204020204" pitchFamily="34" charset="-122"/>
              <a:ea typeface="微软雅黑" panose="020B0503020204020204" pitchFamily="34" charset="-122"/>
            </a:endParaRPr>
          </a:p>
        </p:txBody>
      </p:sp>
      <p:sp>
        <p:nvSpPr>
          <p:cNvPr id="44047" name="AutoShape 9"/>
          <p:cNvSpPr>
            <a:spLocks noChangeArrowheads="1"/>
          </p:cNvSpPr>
          <p:nvPr/>
        </p:nvSpPr>
        <p:spPr bwMode="auto">
          <a:xfrm>
            <a:off x="2899570" y="2239964"/>
            <a:ext cx="6186487" cy="585787"/>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44048" name="AutoShape 10"/>
          <p:cNvSpPr>
            <a:spLocks noChangeArrowheads="1"/>
          </p:cNvSpPr>
          <p:nvPr/>
        </p:nvSpPr>
        <p:spPr bwMode="auto">
          <a:xfrm>
            <a:off x="3569494" y="2339976"/>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二</a:t>
            </a:r>
          </a:p>
        </p:txBody>
      </p:sp>
      <p:sp>
        <p:nvSpPr>
          <p:cNvPr id="44049" name="TextBox 19"/>
          <p:cNvSpPr txBox="1">
            <a:spLocks noChangeArrowheads="1"/>
          </p:cNvSpPr>
          <p:nvPr/>
        </p:nvSpPr>
        <p:spPr bwMode="auto">
          <a:xfrm>
            <a:off x="4333081" y="2319339"/>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Docker compose</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170277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Host</a:t>
            </a:r>
            <a:r>
              <a:rPr lang="zh-CN" altLang="en-US" dirty="0" smtClean="0"/>
              <a:t>模式</a:t>
            </a:r>
            <a:endParaRPr lang="zh-CN" altLang="en-US" dirty="0"/>
          </a:p>
        </p:txBody>
      </p:sp>
      <p:sp>
        <p:nvSpPr>
          <p:cNvPr id="3" name="内容占位符 2"/>
          <p:cNvSpPr>
            <a:spLocks noGrp="1"/>
          </p:cNvSpPr>
          <p:nvPr>
            <p:ph idx="1"/>
          </p:nvPr>
        </p:nvSpPr>
        <p:spPr>
          <a:xfrm>
            <a:off x="324813" y="1075766"/>
            <a:ext cx="11540790" cy="1561146"/>
          </a:xfrm>
        </p:spPr>
        <p:txBody>
          <a:bodyPr>
            <a:noAutofit/>
          </a:bodyPr>
          <a:lstStyle/>
          <a:p>
            <a:pPr>
              <a:buNone/>
            </a:pPr>
            <a:r>
              <a:rPr lang="en-US" dirty="0" smtClean="0">
                <a:solidFill>
                  <a:srgbClr val="4B4B4B"/>
                </a:solidFill>
              </a:rPr>
              <a:t>Host </a:t>
            </a:r>
            <a:r>
              <a:rPr lang="zh-CN" altLang="en-US" dirty="0" smtClean="0">
                <a:solidFill>
                  <a:srgbClr val="4B4B4B"/>
                </a:solidFill>
              </a:rPr>
              <a:t>模式并没有为容器创建一个隔离的网络环境。而之所以称之为</a:t>
            </a:r>
            <a:r>
              <a:rPr lang="en-US" dirty="0" smtClean="0">
                <a:solidFill>
                  <a:srgbClr val="4B4B4B"/>
                </a:solidFill>
              </a:rPr>
              <a:t>host</a:t>
            </a:r>
            <a:r>
              <a:rPr lang="zh-CN" altLang="en-US" dirty="0" smtClean="0">
                <a:solidFill>
                  <a:srgbClr val="4B4B4B"/>
                </a:solidFill>
              </a:rPr>
              <a:t>模式，是因为该模式下的 </a:t>
            </a:r>
            <a:r>
              <a:rPr lang="en-US" dirty="0" err="1" smtClean="0">
                <a:solidFill>
                  <a:srgbClr val="4B4B4B"/>
                </a:solidFill>
              </a:rPr>
              <a:t>Docker</a:t>
            </a:r>
            <a:r>
              <a:rPr lang="en-US" dirty="0" smtClean="0">
                <a:solidFill>
                  <a:srgbClr val="4B4B4B"/>
                </a:solidFill>
              </a:rPr>
              <a:t> </a:t>
            </a:r>
            <a:r>
              <a:rPr lang="zh-CN" altLang="en-US" dirty="0" smtClean="0">
                <a:solidFill>
                  <a:srgbClr val="4B4B4B"/>
                </a:solidFill>
              </a:rPr>
              <a:t>容器会和 </a:t>
            </a:r>
            <a:r>
              <a:rPr lang="en-US" dirty="0" smtClean="0">
                <a:solidFill>
                  <a:srgbClr val="4B4B4B"/>
                </a:solidFill>
              </a:rPr>
              <a:t>host </a:t>
            </a:r>
            <a:r>
              <a:rPr lang="zh-CN" altLang="en-US" dirty="0" smtClean="0">
                <a:solidFill>
                  <a:srgbClr val="4B4B4B"/>
                </a:solidFill>
              </a:rPr>
              <a:t>宿主机共享同一个网络 </a:t>
            </a:r>
            <a:r>
              <a:rPr lang="en-US" dirty="0" smtClean="0">
                <a:solidFill>
                  <a:srgbClr val="4B4B4B"/>
                </a:solidFill>
              </a:rPr>
              <a:t>namespace，</a:t>
            </a:r>
            <a:r>
              <a:rPr lang="zh-CN" altLang="en-US" dirty="0" smtClean="0">
                <a:solidFill>
                  <a:srgbClr val="4B4B4B"/>
                </a:solidFill>
              </a:rPr>
              <a:t>故 </a:t>
            </a:r>
            <a:r>
              <a:rPr lang="en-US" dirty="0" err="1" smtClean="0">
                <a:solidFill>
                  <a:srgbClr val="4B4B4B"/>
                </a:solidFill>
              </a:rPr>
              <a:t>Docker</a:t>
            </a:r>
            <a:r>
              <a:rPr lang="en-US" dirty="0" smtClean="0">
                <a:solidFill>
                  <a:srgbClr val="4B4B4B"/>
                </a:solidFill>
              </a:rPr>
              <a:t> Container</a:t>
            </a:r>
            <a:r>
              <a:rPr lang="zh-CN" altLang="en-US" dirty="0" smtClean="0">
                <a:solidFill>
                  <a:srgbClr val="4B4B4B"/>
                </a:solidFill>
              </a:rPr>
              <a:t>可以和宿主机一样，使用宿主机的</a:t>
            </a:r>
            <a:r>
              <a:rPr lang="en-US" dirty="0" smtClean="0">
                <a:solidFill>
                  <a:srgbClr val="4B4B4B"/>
                </a:solidFill>
              </a:rPr>
              <a:t>eth0，</a:t>
            </a:r>
            <a:r>
              <a:rPr lang="zh-CN" altLang="en-US" dirty="0" smtClean="0">
                <a:solidFill>
                  <a:srgbClr val="4B4B4B"/>
                </a:solidFill>
              </a:rPr>
              <a:t>实现和外界的通信。换言之，</a:t>
            </a:r>
            <a:r>
              <a:rPr lang="en-US" dirty="0" err="1" smtClean="0">
                <a:solidFill>
                  <a:srgbClr val="4B4B4B"/>
                </a:solidFill>
              </a:rPr>
              <a:t>Docker</a:t>
            </a:r>
            <a:r>
              <a:rPr lang="en-US" dirty="0" smtClean="0">
                <a:solidFill>
                  <a:srgbClr val="4B4B4B"/>
                </a:solidFill>
              </a:rPr>
              <a:t> Container</a:t>
            </a:r>
            <a:r>
              <a:rPr lang="zh-CN" altLang="en-US" dirty="0" smtClean="0">
                <a:solidFill>
                  <a:srgbClr val="4B4B4B"/>
                </a:solidFill>
              </a:rPr>
              <a:t>的 </a:t>
            </a:r>
            <a:r>
              <a:rPr lang="en-US" dirty="0" smtClean="0">
                <a:solidFill>
                  <a:srgbClr val="4B4B4B"/>
                </a:solidFill>
              </a:rPr>
              <a:t>IP </a:t>
            </a:r>
            <a:r>
              <a:rPr lang="zh-CN" altLang="en-US" dirty="0" smtClean="0">
                <a:solidFill>
                  <a:srgbClr val="4B4B4B"/>
                </a:solidFill>
              </a:rPr>
              <a:t>地址即为宿主机 </a:t>
            </a:r>
            <a:r>
              <a:rPr lang="en-US" dirty="0" smtClean="0">
                <a:solidFill>
                  <a:srgbClr val="4B4B4B"/>
                </a:solidFill>
              </a:rPr>
              <a:t>eth0 </a:t>
            </a:r>
            <a:r>
              <a:rPr lang="zh-CN" altLang="en-US" dirty="0" smtClean="0">
                <a:solidFill>
                  <a:srgbClr val="4B4B4B"/>
                </a:solidFill>
              </a:rPr>
              <a:t>的 </a:t>
            </a:r>
            <a:r>
              <a:rPr lang="en-US" dirty="0" smtClean="0">
                <a:solidFill>
                  <a:srgbClr val="4B4B4B"/>
                </a:solidFill>
              </a:rPr>
              <a:t>IP </a:t>
            </a:r>
            <a:r>
              <a:rPr lang="zh-CN" altLang="en-US" dirty="0" smtClean="0">
                <a:solidFill>
                  <a:srgbClr val="4B4B4B"/>
                </a:solidFill>
              </a:rPr>
              <a:t>地址。其特点包括：</a:t>
            </a:r>
          </a:p>
          <a:p>
            <a:pPr marL="742950" lvl="1" indent="-285750">
              <a:buFont typeface="Arial" panose="020B0604020202020204"/>
              <a:buChar char="•"/>
            </a:pPr>
            <a:r>
              <a:rPr lang="zh-CN" altLang="en-US" sz="1600" dirty="0" smtClean="0">
                <a:solidFill>
                  <a:srgbClr val="4B4B4B"/>
                </a:solidFill>
              </a:rPr>
              <a:t>这种模式下的容器没有隔离的 </a:t>
            </a:r>
            <a:r>
              <a:rPr lang="en-US" sz="1600" dirty="0" smtClean="0">
                <a:solidFill>
                  <a:srgbClr val="4B4B4B"/>
                </a:solidFill>
              </a:rPr>
              <a:t>network namespace</a:t>
            </a:r>
          </a:p>
          <a:p>
            <a:pPr marL="742950" lvl="1" indent="-285750">
              <a:buFont typeface="Arial" panose="020B0604020202020204"/>
              <a:buChar char="•"/>
            </a:pPr>
            <a:r>
              <a:rPr lang="zh-CN" altLang="en-US" sz="1600" dirty="0" smtClean="0">
                <a:solidFill>
                  <a:srgbClr val="4B4B4B"/>
                </a:solidFill>
              </a:rPr>
              <a:t>容器的 </a:t>
            </a:r>
            <a:r>
              <a:rPr lang="en-US" sz="1600" dirty="0" smtClean="0">
                <a:solidFill>
                  <a:srgbClr val="4B4B4B"/>
                </a:solidFill>
              </a:rPr>
              <a:t>IP </a:t>
            </a:r>
            <a:r>
              <a:rPr lang="zh-CN" altLang="en-US" sz="1600" dirty="0" smtClean="0">
                <a:solidFill>
                  <a:srgbClr val="4B4B4B"/>
                </a:solidFill>
              </a:rPr>
              <a:t>地址同 </a:t>
            </a:r>
            <a:r>
              <a:rPr lang="en-US" sz="1600" dirty="0" err="1" smtClean="0">
                <a:solidFill>
                  <a:srgbClr val="4B4B4B"/>
                </a:solidFill>
              </a:rPr>
              <a:t>Docker</a:t>
            </a:r>
            <a:r>
              <a:rPr lang="en-US" sz="1600" dirty="0" smtClean="0">
                <a:solidFill>
                  <a:srgbClr val="4B4B4B"/>
                </a:solidFill>
              </a:rPr>
              <a:t> host </a:t>
            </a:r>
            <a:r>
              <a:rPr lang="zh-CN" altLang="en-US" sz="1600" dirty="0" smtClean="0">
                <a:solidFill>
                  <a:srgbClr val="4B4B4B"/>
                </a:solidFill>
              </a:rPr>
              <a:t>的 </a:t>
            </a:r>
            <a:r>
              <a:rPr lang="en-US" sz="1600" dirty="0" smtClean="0">
                <a:solidFill>
                  <a:srgbClr val="4B4B4B"/>
                </a:solidFill>
              </a:rPr>
              <a:t>IP </a:t>
            </a:r>
            <a:r>
              <a:rPr lang="zh-CN" altLang="en-US" sz="1600" dirty="0" smtClean="0">
                <a:solidFill>
                  <a:srgbClr val="4B4B4B"/>
                </a:solidFill>
              </a:rPr>
              <a:t>地址</a:t>
            </a:r>
          </a:p>
          <a:p>
            <a:pPr marL="742950" lvl="1" indent="-285750">
              <a:buFont typeface="Arial" panose="020B0604020202020204"/>
              <a:buChar char="•"/>
            </a:pPr>
            <a:r>
              <a:rPr lang="zh-CN" altLang="en-US" sz="1600" dirty="0" smtClean="0">
                <a:solidFill>
                  <a:srgbClr val="4B4B4B"/>
                </a:solidFill>
              </a:rPr>
              <a:t>需要注意容器中服务的端口号不能与 </a:t>
            </a:r>
            <a:r>
              <a:rPr lang="en-US" sz="1600" dirty="0" err="1" smtClean="0">
                <a:solidFill>
                  <a:srgbClr val="4B4B4B"/>
                </a:solidFill>
              </a:rPr>
              <a:t>Docker</a:t>
            </a:r>
            <a:r>
              <a:rPr lang="en-US" sz="1600" dirty="0" smtClean="0">
                <a:solidFill>
                  <a:srgbClr val="4B4B4B"/>
                </a:solidFill>
              </a:rPr>
              <a:t> host </a:t>
            </a:r>
            <a:r>
              <a:rPr lang="zh-CN" altLang="en-US" sz="1600" dirty="0" smtClean="0">
                <a:solidFill>
                  <a:srgbClr val="4B4B4B"/>
                </a:solidFill>
              </a:rPr>
              <a:t>上已经使用的端口号相冲突</a:t>
            </a:r>
          </a:p>
          <a:p>
            <a:pPr marL="742950" lvl="1" indent="-285750">
              <a:buFont typeface="Arial" panose="020B0604020202020204"/>
              <a:buChar char="•"/>
            </a:pPr>
            <a:r>
              <a:rPr lang="en-US" sz="1600" dirty="0" smtClean="0">
                <a:solidFill>
                  <a:srgbClr val="4B4B4B"/>
                </a:solidFill>
              </a:rPr>
              <a:t>host </a:t>
            </a:r>
            <a:r>
              <a:rPr lang="zh-CN" altLang="en-US" sz="1600" dirty="0" smtClean="0">
                <a:solidFill>
                  <a:srgbClr val="4B4B4B"/>
                </a:solidFill>
              </a:rPr>
              <a:t>模式能够和其它模式共存</a:t>
            </a:r>
          </a:p>
          <a:p>
            <a:pPr indent="0">
              <a:buNone/>
            </a:pPr>
            <a:r>
              <a:rPr lang="en-US" altLang="zh-CN" dirty="0" smtClean="0"/>
              <a:t>    </a:t>
            </a:r>
          </a:p>
          <a:p>
            <a:pPr indent="0">
              <a:buNone/>
            </a:pPr>
            <a:r>
              <a:rPr lang="en-US" altLang="zh-CN" dirty="0" smtClean="0"/>
              <a:t>      </a:t>
            </a:r>
            <a:endParaRPr lang="zh-CN" altLang="en-US" dirty="0"/>
          </a:p>
        </p:txBody>
      </p:sp>
      <p:pic>
        <p:nvPicPr>
          <p:cNvPr id="12" name="Picture 3"/>
          <p:cNvPicPr>
            <a:picLocks noChangeAspect="1" noChangeArrowheads="1"/>
          </p:cNvPicPr>
          <p:nvPr/>
        </p:nvPicPr>
        <p:blipFill>
          <a:blip r:embed="rId2"/>
          <a:srcRect/>
          <a:stretch>
            <a:fillRect/>
          </a:stretch>
        </p:blipFill>
        <p:spPr bwMode="auto">
          <a:xfrm>
            <a:off x="6173631" y="3936053"/>
            <a:ext cx="4214842" cy="2335250"/>
          </a:xfrm>
          <a:prstGeom prst="rect">
            <a:avLst/>
          </a:prstGeom>
          <a:noFill/>
          <a:ln w="9525">
            <a:noFill/>
            <a:miter lim="800000"/>
            <a:headEnd/>
            <a:tailEnd/>
          </a:ln>
          <a:effectLst/>
        </p:spPr>
      </p:pic>
    </p:spTree>
    <p:extLst>
      <p:ext uri="{BB962C8B-B14F-4D97-AF65-F5344CB8AC3E}">
        <p14:creationId xmlns:p14="http://schemas.microsoft.com/office/powerpoint/2010/main" val="364601678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AutoShape 9"/>
          <p:cNvSpPr>
            <a:spLocks noChangeArrowheads="1"/>
          </p:cNvSpPr>
          <p:nvPr/>
        </p:nvSpPr>
        <p:spPr bwMode="auto">
          <a:xfrm>
            <a:off x="2899570" y="3751264"/>
            <a:ext cx="6186487" cy="585787"/>
          </a:xfrm>
          <a:prstGeom prst="roundRect">
            <a:avLst>
              <a:gd name="adj" fmla="val 8157"/>
            </a:avLst>
          </a:prstGeom>
          <a:gradFill rotWithShape="1">
            <a:gsLst>
              <a:gs pos="0">
                <a:srgbClr val="F7A6A3"/>
              </a:gs>
              <a:gs pos="34999">
                <a:srgbClr val="F8BEBF"/>
              </a:gs>
              <a:gs pos="100000">
                <a:srgbClr val="FDE5E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ndParaRPr>
          </a:p>
        </p:txBody>
      </p:sp>
      <p:sp>
        <p:nvSpPr>
          <p:cNvPr id="69635" name="AutoShape 10"/>
          <p:cNvSpPr>
            <a:spLocks noChangeArrowheads="1"/>
          </p:cNvSpPr>
          <p:nvPr/>
        </p:nvSpPr>
        <p:spPr bwMode="auto">
          <a:xfrm>
            <a:off x="3564731" y="3849689"/>
            <a:ext cx="495300" cy="390525"/>
          </a:xfrm>
          <a:prstGeom prst="roundRect">
            <a:avLst>
              <a:gd name="adj" fmla="val 11514"/>
            </a:avLst>
          </a:prstGeom>
          <a:solidFill>
            <a:srgbClr val="C00000"/>
          </a:solidFill>
          <a:ln>
            <a:noFill/>
          </a:ln>
          <a:effectLst>
            <a:outerShdw dist="23000" dir="5400000" algn="ctr" rotWithShape="0">
              <a:srgbClr val="000000">
                <a:alpha val="28998"/>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四</a:t>
            </a:r>
          </a:p>
        </p:txBody>
      </p:sp>
      <p:sp>
        <p:nvSpPr>
          <p:cNvPr id="69636" name="TextBox 10"/>
          <p:cNvSpPr txBox="1">
            <a:spLocks noChangeArrowheads="1"/>
          </p:cNvSpPr>
          <p:nvPr/>
        </p:nvSpPr>
        <p:spPr bwMode="auto">
          <a:xfrm>
            <a:off x="4333082" y="3825876"/>
            <a:ext cx="308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Kubernetes</a:t>
            </a:r>
            <a:endParaRPr lang="zh-CN" altLang="en-US" sz="2000" b="1" dirty="0">
              <a:latin typeface="微软雅黑" panose="020B0503020204020204" pitchFamily="34" charset="-122"/>
              <a:ea typeface="微软雅黑" panose="020B0503020204020204" pitchFamily="34" charset="-122"/>
            </a:endParaRPr>
          </a:p>
        </p:txBody>
      </p:sp>
      <p:sp>
        <p:nvSpPr>
          <p:cNvPr id="69637" name="AutoShape 9"/>
          <p:cNvSpPr>
            <a:spLocks noChangeArrowheads="1"/>
          </p:cNvSpPr>
          <p:nvPr/>
        </p:nvSpPr>
        <p:spPr bwMode="auto">
          <a:xfrm>
            <a:off x="2888456" y="1492250"/>
            <a:ext cx="6186488" cy="585788"/>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69638" name="AutoShape 10"/>
          <p:cNvSpPr>
            <a:spLocks noChangeArrowheads="1"/>
          </p:cNvSpPr>
          <p:nvPr/>
        </p:nvSpPr>
        <p:spPr bwMode="auto">
          <a:xfrm>
            <a:off x="3558381" y="1593851"/>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一</a:t>
            </a:r>
          </a:p>
        </p:txBody>
      </p:sp>
      <p:sp>
        <p:nvSpPr>
          <p:cNvPr id="69639" name="TextBox 19"/>
          <p:cNvSpPr txBox="1">
            <a:spLocks noChangeArrowheads="1"/>
          </p:cNvSpPr>
          <p:nvPr/>
        </p:nvSpPr>
        <p:spPr bwMode="auto">
          <a:xfrm>
            <a:off x="4321970" y="1576389"/>
            <a:ext cx="31765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spcBef>
                <a:spcPct val="0"/>
              </a:spcBef>
              <a:buNone/>
            </a:pPr>
            <a:r>
              <a:rPr lang="en-US" altLang="zh-CN" sz="2000" b="1" dirty="0">
                <a:latin typeface="微软雅黑" panose="020B0503020204020204" pitchFamily="34" charset="-122"/>
                <a:ea typeface="微软雅黑" panose="020B0503020204020204" pitchFamily="34" charset="-122"/>
              </a:rPr>
              <a:t>Docker </a:t>
            </a:r>
            <a:r>
              <a:rPr lang="en-US" altLang="zh-CN" sz="2000" b="1" dirty="0" smtClean="0">
                <a:latin typeface="微软雅黑" panose="020B0503020204020204" pitchFamily="34" charset="-122"/>
                <a:ea typeface="微软雅黑" panose="020B0503020204020204" pitchFamily="34" charset="-122"/>
              </a:rPr>
              <a:t>Engine</a:t>
            </a:r>
            <a:endParaRPr lang="zh-CN" altLang="en-US" sz="2000" b="1" dirty="0">
              <a:latin typeface="微软雅黑" panose="020B0503020204020204" pitchFamily="34" charset="-122"/>
              <a:ea typeface="微软雅黑" panose="020B0503020204020204" pitchFamily="34" charset="-122"/>
            </a:endParaRPr>
          </a:p>
        </p:txBody>
      </p:sp>
      <p:sp>
        <p:nvSpPr>
          <p:cNvPr id="69640" name="AutoShape 9"/>
          <p:cNvSpPr>
            <a:spLocks noChangeArrowheads="1"/>
          </p:cNvSpPr>
          <p:nvPr/>
        </p:nvSpPr>
        <p:spPr bwMode="auto">
          <a:xfrm>
            <a:off x="2899570" y="2987675"/>
            <a:ext cx="6186487" cy="585788"/>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69641" name="AutoShape 10"/>
          <p:cNvSpPr>
            <a:spLocks noChangeArrowheads="1"/>
          </p:cNvSpPr>
          <p:nvPr/>
        </p:nvSpPr>
        <p:spPr bwMode="auto">
          <a:xfrm>
            <a:off x="3569494" y="3089276"/>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三</a:t>
            </a:r>
          </a:p>
        </p:txBody>
      </p:sp>
      <p:sp>
        <p:nvSpPr>
          <p:cNvPr id="69642" name="TextBox 19"/>
          <p:cNvSpPr txBox="1">
            <a:spLocks noChangeArrowheads="1"/>
          </p:cNvSpPr>
          <p:nvPr/>
        </p:nvSpPr>
        <p:spPr bwMode="auto">
          <a:xfrm>
            <a:off x="4333081" y="3068639"/>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Docker </a:t>
            </a:r>
            <a:r>
              <a:rPr lang="zh-CN" altLang="en-US" sz="2000" b="1" dirty="0" smtClean="0">
                <a:latin typeface="微软雅黑" panose="020B0503020204020204" pitchFamily="34" charset="-122"/>
                <a:ea typeface="微软雅黑" panose="020B0503020204020204" pitchFamily="34" charset="-122"/>
              </a:rPr>
              <a:t>网络</a:t>
            </a:r>
            <a:endParaRPr lang="zh-CN" altLang="en-US" sz="2000" b="1" dirty="0">
              <a:latin typeface="微软雅黑" panose="020B0503020204020204" pitchFamily="34" charset="-122"/>
              <a:ea typeface="微软雅黑" panose="020B0503020204020204" pitchFamily="34" charset="-122"/>
            </a:endParaRPr>
          </a:p>
        </p:txBody>
      </p:sp>
      <p:sp>
        <p:nvSpPr>
          <p:cNvPr id="69643" name="AutoShape 9"/>
          <p:cNvSpPr>
            <a:spLocks noChangeArrowheads="1"/>
          </p:cNvSpPr>
          <p:nvPr/>
        </p:nvSpPr>
        <p:spPr bwMode="auto">
          <a:xfrm>
            <a:off x="2899570" y="4498975"/>
            <a:ext cx="6186487" cy="585788"/>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69644" name="AutoShape 10"/>
          <p:cNvSpPr>
            <a:spLocks noChangeArrowheads="1"/>
          </p:cNvSpPr>
          <p:nvPr/>
        </p:nvSpPr>
        <p:spPr bwMode="auto">
          <a:xfrm>
            <a:off x="3574256" y="4603751"/>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五</a:t>
            </a:r>
          </a:p>
        </p:txBody>
      </p:sp>
      <p:sp>
        <p:nvSpPr>
          <p:cNvPr id="69645" name="TextBox 19"/>
          <p:cNvSpPr txBox="1">
            <a:spLocks noChangeArrowheads="1"/>
          </p:cNvSpPr>
          <p:nvPr/>
        </p:nvSpPr>
        <p:spPr bwMode="auto">
          <a:xfrm>
            <a:off x="4333081" y="4594226"/>
            <a:ext cx="4103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spcBef>
                <a:spcPct val="0"/>
              </a:spcBef>
              <a:buNone/>
            </a:pPr>
            <a:r>
              <a:rPr lang="zh-CN" altLang="en-US" sz="2000" b="1" dirty="0">
                <a:latin typeface="微软雅黑" panose="020B0503020204020204" pitchFamily="34" charset="-122"/>
                <a:ea typeface="微软雅黑" panose="020B0503020204020204" pitchFamily="34" charset="-122"/>
              </a:rPr>
              <a:t>实战</a:t>
            </a:r>
            <a:endParaRPr lang="zh-CN" altLang="en-US" sz="2000" b="1" dirty="0">
              <a:latin typeface="微软雅黑" panose="020B0503020204020204" pitchFamily="34" charset="-122"/>
              <a:ea typeface="微软雅黑" panose="020B0503020204020204" pitchFamily="34" charset="-122"/>
            </a:endParaRPr>
          </a:p>
        </p:txBody>
      </p:sp>
      <p:sp>
        <p:nvSpPr>
          <p:cNvPr id="69646" name="AutoShape 9"/>
          <p:cNvSpPr>
            <a:spLocks noChangeArrowheads="1"/>
          </p:cNvSpPr>
          <p:nvPr/>
        </p:nvSpPr>
        <p:spPr bwMode="auto">
          <a:xfrm>
            <a:off x="2899570" y="2239964"/>
            <a:ext cx="6186487" cy="585787"/>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69647" name="AutoShape 10"/>
          <p:cNvSpPr>
            <a:spLocks noChangeArrowheads="1"/>
          </p:cNvSpPr>
          <p:nvPr/>
        </p:nvSpPr>
        <p:spPr bwMode="auto">
          <a:xfrm>
            <a:off x="3569494" y="2339976"/>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二</a:t>
            </a:r>
          </a:p>
        </p:txBody>
      </p:sp>
      <p:sp>
        <p:nvSpPr>
          <p:cNvPr id="69648" name="TextBox 19"/>
          <p:cNvSpPr txBox="1">
            <a:spLocks noChangeArrowheads="1"/>
          </p:cNvSpPr>
          <p:nvPr/>
        </p:nvSpPr>
        <p:spPr bwMode="auto">
          <a:xfrm>
            <a:off x="4333081" y="2319339"/>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Docker compose</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923284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Kubernetes</a:t>
            </a:r>
            <a:r>
              <a:rPr lang="zh-CN" altLang="en-US" dirty="0"/>
              <a:t>概况</a:t>
            </a:r>
          </a:p>
        </p:txBody>
      </p:sp>
      <p:sp>
        <p:nvSpPr>
          <p:cNvPr id="3" name="文本框 2">
            <a:extLst>
              <a:ext uri="{FF2B5EF4-FFF2-40B4-BE49-F238E27FC236}">
                <a16:creationId xmlns:a16="http://schemas.microsoft.com/office/drawing/2014/main" id="{B7233685-523A-4720-9C58-2EAE5CB1FAAC}"/>
              </a:ext>
            </a:extLst>
          </p:cNvPr>
          <p:cNvSpPr txBox="1"/>
          <p:nvPr/>
        </p:nvSpPr>
        <p:spPr>
          <a:xfrm>
            <a:off x="4006974" y="1584821"/>
            <a:ext cx="7200800" cy="4154984"/>
          </a:xfrm>
          <a:prstGeom prst="rect">
            <a:avLst/>
          </a:prstGeom>
          <a:noFill/>
        </p:spPr>
        <p:txBody>
          <a:bodyPr wrap="square" rtlCol="0">
            <a:spAutoFit/>
          </a:bodyPr>
          <a:lstStyle/>
          <a:p>
            <a:r>
              <a:rPr lang="en-US" altLang="zh-CN" sz="2400" b="1" dirty="0">
                <a:solidFill>
                  <a:srgbClr val="FF0000"/>
                </a:solidFill>
                <a:latin typeface="+mn-ea"/>
                <a:cs typeface="Times New Roman" panose="02020603050405020304" pitchFamily="18" charset="0"/>
              </a:rPr>
              <a:t>       Kubernetes</a:t>
            </a:r>
            <a:r>
              <a:rPr lang="zh-CN" altLang="en-US" sz="2400" dirty="0">
                <a:latin typeface="+mn-ea"/>
                <a:cs typeface="Times New Roman" panose="02020603050405020304" pitchFamily="18" charset="0"/>
              </a:rPr>
              <a:t>作为</a:t>
            </a:r>
            <a:r>
              <a:rPr lang="en-US" altLang="zh-CN" sz="2400" dirty="0">
                <a:latin typeface="+mn-ea"/>
                <a:cs typeface="Times New Roman" panose="02020603050405020304" pitchFamily="18" charset="0"/>
              </a:rPr>
              <a:t>docker</a:t>
            </a:r>
            <a:r>
              <a:rPr lang="zh-CN" altLang="en-US" sz="2400" dirty="0">
                <a:latin typeface="+mn-ea"/>
                <a:cs typeface="Times New Roman" panose="02020603050405020304" pitchFamily="18" charset="0"/>
              </a:rPr>
              <a:t>生态圈中重要一员，是</a:t>
            </a:r>
            <a:r>
              <a:rPr lang="en-US" altLang="zh-CN" sz="2400" dirty="0">
                <a:latin typeface="+mn-ea"/>
                <a:cs typeface="Times New Roman" panose="02020603050405020304" pitchFamily="18" charset="0"/>
              </a:rPr>
              <a:t>Google</a:t>
            </a:r>
            <a:r>
              <a:rPr lang="zh-CN" altLang="en-US" sz="2400" dirty="0">
                <a:latin typeface="+mn-ea"/>
                <a:cs typeface="Times New Roman" panose="02020603050405020304" pitchFamily="18" charset="0"/>
              </a:rPr>
              <a:t>多年大规模容器管理技术的开源版本，是实践经验的最佳表现。无论是公有云还是私有云甚至混合云，</a:t>
            </a:r>
            <a:r>
              <a:rPr lang="en-US" altLang="zh-CN" sz="2400" dirty="0">
                <a:latin typeface="+mn-ea"/>
                <a:cs typeface="Times New Roman" panose="02020603050405020304" pitchFamily="18" charset="0"/>
              </a:rPr>
              <a:t>Kubernetes</a:t>
            </a:r>
            <a:r>
              <a:rPr lang="zh-CN" altLang="en-US" sz="2400" dirty="0">
                <a:latin typeface="+mn-ea"/>
                <a:cs typeface="Times New Roman" panose="02020603050405020304" pitchFamily="18" charset="0"/>
              </a:rPr>
              <a:t>可以作为一个为任何应用，任何环境的容器管理框架。正因为如此， 受到各大巨头的青睐，随着</a:t>
            </a:r>
            <a:r>
              <a:rPr lang="en-US" altLang="zh-CN" sz="2400" dirty="0">
                <a:latin typeface="+mn-ea"/>
                <a:cs typeface="Times New Roman" panose="02020603050405020304" pitchFamily="18" charset="0"/>
              </a:rPr>
              <a:t>Kubernetes</a:t>
            </a:r>
            <a:r>
              <a:rPr lang="zh-CN" altLang="en-US" sz="2400" dirty="0">
                <a:latin typeface="+mn-ea"/>
                <a:cs typeface="Times New Roman" panose="02020603050405020304" pitchFamily="18" charset="0"/>
              </a:rPr>
              <a:t>的不断改进和发展，将成为容器管理领域的领导者。</a:t>
            </a:r>
          </a:p>
          <a:p>
            <a:endParaRPr lang="en-US" altLang="zh-CN" sz="2400" dirty="0">
              <a:latin typeface="+mn-ea"/>
              <a:cs typeface="Times New Roman" panose="02020603050405020304" pitchFamily="18" charset="0"/>
            </a:endParaRPr>
          </a:p>
          <a:p>
            <a:endParaRPr lang="zh-CN" altLang="en-US" sz="2400" dirty="0">
              <a:latin typeface="+mn-ea"/>
              <a:cs typeface="Times New Roman" panose="02020603050405020304" pitchFamily="18" charset="0"/>
            </a:endParaRPr>
          </a:p>
          <a:p>
            <a:r>
              <a:rPr lang="zh-CN" altLang="en-US" sz="2400" dirty="0">
                <a:latin typeface="+mn-ea"/>
                <a:cs typeface="Times New Roman" panose="02020603050405020304" pitchFamily="18" charset="0"/>
              </a:rPr>
              <a:t>接下来我们会逐一探索</a:t>
            </a:r>
            <a:r>
              <a:rPr lang="en-US" altLang="zh-CN" sz="2400" dirty="0">
                <a:latin typeface="+mn-ea"/>
                <a:cs typeface="Times New Roman" panose="02020603050405020304" pitchFamily="18" charset="0"/>
              </a:rPr>
              <a:t>Kubernetes</a:t>
            </a:r>
            <a:r>
              <a:rPr lang="zh-CN" altLang="en-US" sz="2400" dirty="0">
                <a:latin typeface="+mn-ea"/>
                <a:cs typeface="Times New Roman" panose="02020603050405020304" pitchFamily="18" charset="0"/>
              </a:rPr>
              <a:t>是什么、能做什么以及怎么做</a:t>
            </a:r>
          </a:p>
        </p:txBody>
      </p:sp>
      <p:pic>
        <p:nvPicPr>
          <p:cNvPr id="4" name="图片 3">
            <a:extLst>
              <a:ext uri="{FF2B5EF4-FFF2-40B4-BE49-F238E27FC236}">
                <a16:creationId xmlns:a16="http://schemas.microsoft.com/office/drawing/2014/main" id="{3596FF77-56A6-4A87-B289-2FCA7FEF7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598" y="2132856"/>
            <a:ext cx="3096344" cy="2964585"/>
          </a:xfrm>
          <a:prstGeom prst="rect">
            <a:avLst/>
          </a:prstGeom>
        </p:spPr>
      </p:pic>
    </p:spTree>
    <p:extLst>
      <p:ext uri="{BB962C8B-B14F-4D97-AF65-F5344CB8AC3E}">
        <p14:creationId xmlns:p14="http://schemas.microsoft.com/office/powerpoint/2010/main" val="1010201823"/>
      </p:ext>
    </p:extLst>
  </p:cSld>
  <p:clrMapOvr>
    <a:masterClrMapping/>
  </p:clrMapOvr>
  <p:transition spd="slow">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Kubernetes</a:t>
            </a:r>
            <a:r>
              <a:rPr lang="zh-CN" altLang="en-US" dirty="0"/>
              <a:t>概况</a:t>
            </a:r>
          </a:p>
        </p:txBody>
      </p:sp>
      <p:sp>
        <p:nvSpPr>
          <p:cNvPr id="3" name="内容占位符 2"/>
          <p:cNvSpPr>
            <a:spLocks noGrp="1"/>
          </p:cNvSpPr>
          <p:nvPr>
            <p:ph idx="1"/>
          </p:nvPr>
        </p:nvSpPr>
        <p:spPr>
          <a:xfrm>
            <a:off x="550590" y="1340768"/>
            <a:ext cx="11351791" cy="3774640"/>
          </a:xfrm>
        </p:spPr>
        <p:txBody>
          <a:bodyPr>
            <a:normAutofit/>
          </a:bodyPr>
          <a:lstStyle/>
          <a:p>
            <a:pPr indent="0">
              <a:buNone/>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mj-ea"/>
                <a:ea typeface="+mj-ea"/>
                <a:cs typeface="Times New Roman" panose="02020603050405020304" pitchFamily="18" charset="0"/>
              </a:rPr>
              <a:t>Kubernetes</a:t>
            </a:r>
            <a:r>
              <a:rPr lang="zh-CN" altLang="en-US" sz="2400" dirty="0">
                <a:latin typeface="+mj-ea"/>
                <a:ea typeface="+mj-ea"/>
                <a:cs typeface="Times New Roman" panose="02020603050405020304" pitchFamily="18" charset="0"/>
              </a:rPr>
              <a:t>（</a:t>
            </a:r>
            <a:r>
              <a:rPr lang="en-US" altLang="zh-CN" sz="2400" dirty="0">
                <a:latin typeface="+mj-ea"/>
                <a:ea typeface="+mj-ea"/>
                <a:cs typeface="Times New Roman" panose="02020603050405020304" pitchFamily="18" charset="0"/>
              </a:rPr>
              <a:t>k8s</a:t>
            </a:r>
            <a:r>
              <a:rPr lang="zh-CN" altLang="en-US" sz="2400" dirty="0">
                <a:latin typeface="+mj-ea"/>
                <a:ea typeface="+mj-ea"/>
                <a:cs typeface="Times New Roman" panose="02020603050405020304" pitchFamily="18" charset="0"/>
              </a:rPr>
              <a:t>）是 </a:t>
            </a:r>
            <a:r>
              <a:rPr lang="en-US" altLang="zh-CN" sz="2400" dirty="0">
                <a:latin typeface="+mj-ea"/>
                <a:ea typeface="+mj-ea"/>
                <a:cs typeface="Times New Roman" panose="02020603050405020304" pitchFamily="18" charset="0"/>
              </a:rPr>
              <a:t>Google </a:t>
            </a:r>
            <a:r>
              <a:rPr lang="zh-CN" altLang="en-US" sz="2400" dirty="0">
                <a:latin typeface="+mj-ea"/>
                <a:ea typeface="+mj-ea"/>
                <a:cs typeface="Times New Roman" panose="02020603050405020304" pitchFamily="18" charset="0"/>
              </a:rPr>
              <a:t>团队发起并维护的基于 </a:t>
            </a:r>
            <a:r>
              <a:rPr lang="en-US" altLang="zh-CN" sz="2400" dirty="0">
                <a:latin typeface="+mj-ea"/>
                <a:ea typeface="+mj-ea"/>
                <a:cs typeface="Times New Roman" panose="02020603050405020304" pitchFamily="18" charset="0"/>
              </a:rPr>
              <a:t>Docker </a:t>
            </a:r>
            <a:r>
              <a:rPr lang="zh-CN" altLang="en-US" sz="2400" dirty="0">
                <a:latin typeface="+mj-ea"/>
                <a:ea typeface="+mj-ea"/>
                <a:cs typeface="Times New Roman" panose="02020603050405020304" pitchFamily="18" charset="0"/>
              </a:rPr>
              <a:t>的开源容器集群管理系统。包括部署，调度和节点集群间扩展，其目的是让用户透过 </a:t>
            </a:r>
            <a:r>
              <a:rPr lang="en-US" altLang="zh-CN" sz="2400" dirty="0">
                <a:latin typeface="+mj-ea"/>
                <a:ea typeface="+mj-ea"/>
                <a:cs typeface="Times New Roman" panose="02020603050405020304" pitchFamily="18" charset="0"/>
              </a:rPr>
              <a:t>Kubernetes </a:t>
            </a:r>
            <a:r>
              <a:rPr lang="zh-CN" altLang="en-US" sz="2400" dirty="0">
                <a:latin typeface="+mj-ea"/>
                <a:ea typeface="+mj-ea"/>
                <a:cs typeface="Times New Roman" panose="02020603050405020304" pitchFamily="18" charset="0"/>
              </a:rPr>
              <a:t>集群来进行云端容器集群的管理，而无需用户进行复杂的设置工作</a:t>
            </a:r>
            <a:r>
              <a:rPr lang="en-US" altLang="zh-CN" sz="2400" dirty="0">
                <a:latin typeface="+mj-ea"/>
                <a:ea typeface="+mj-ea"/>
                <a:cs typeface="Times New Roman" panose="02020603050405020304" pitchFamily="18" charset="0"/>
              </a:rPr>
              <a:t>.</a:t>
            </a:r>
            <a:endParaRPr lang="zh-CN" altLang="en-US" sz="2400" dirty="0">
              <a:latin typeface="+mj-ea"/>
              <a:ea typeface="+mj-ea"/>
              <a:cs typeface="Times New Roman" panose="02020603050405020304" pitchFamily="18" charset="0"/>
            </a:endParaRPr>
          </a:p>
        </p:txBody>
      </p:sp>
      <p:pic>
        <p:nvPicPr>
          <p:cNvPr id="5" name="图片 4">
            <a:extLst>
              <a:ext uri="{FF2B5EF4-FFF2-40B4-BE49-F238E27FC236}">
                <a16:creationId xmlns:a16="http://schemas.microsoft.com/office/drawing/2014/main" id="{9632F669-0097-44CB-9C47-DC113CFBE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349" y="3429000"/>
            <a:ext cx="6685714" cy="3142857"/>
          </a:xfrm>
          <a:prstGeom prst="rect">
            <a:avLst/>
          </a:prstGeom>
        </p:spPr>
      </p:pic>
    </p:spTree>
    <p:extLst>
      <p:ext uri="{BB962C8B-B14F-4D97-AF65-F5344CB8AC3E}">
        <p14:creationId xmlns:p14="http://schemas.microsoft.com/office/powerpoint/2010/main" val="3795578749"/>
      </p:ext>
    </p:extLst>
  </p:cSld>
  <p:clrMapOvr>
    <a:masterClrMapping/>
  </p:clrMapOvr>
  <p:transition spd="slow">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36675-3929-452C-89D9-98FD09C9C5EF}"/>
              </a:ext>
            </a:extLst>
          </p:cNvPr>
          <p:cNvSpPr>
            <a:spLocks noGrp="1"/>
          </p:cNvSpPr>
          <p:nvPr>
            <p:ph type="title"/>
          </p:nvPr>
        </p:nvSpPr>
        <p:spPr/>
        <p:txBody>
          <a:bodyPr/>
          <a:lstStyle/>
          <a:p>
            <a:r>
              <a:rPr lang="en-US" altLang="zh-CN" dirty="0"/>
              <a:t>Kubernetes</a:t>
            </a:r>
            <a:r>
              <a:rPr lang="zh-CN" altLang="en-US" dirty="0"/>
              <a:t>优点</a:t>
            </a:r>
          </a:p>
        </p:txBody>
      </p:sp>
      <p:sp>
        <p:nvSpPr>
          <p:cNvPr id="3" name="内容占位符 2">
            <a:extLst>
              <a:ext uri="{FF2B5EF4-FFF2-40B4-BE49-F238E27FC236}">
                <a16:creationId xmlns:a16="http://schemas.microsoft.com/office/drawing/2014/main" id="{3D5EBF91-B154-4C70-86E3-3CA3C3E83BCB}"/>
              </a:ext>
            </a:extLst>
          </p:cNvPr>
          <p:cNvSpPr>
            <a:spLocks noGrp="1"/>
          </p:cNvSpPr>
          <p:nvPr>
            <p:ph idx="1"/>
          </p:nvPr>
        </p:nvSpPr>
        <p:spPr>
          <a:xfrm>
            <a:off x="649623" y="1522214"/>
            <a:ext cx="11540790" cy="5335786"/>
          </a:xfrm>
        </p:spPr>
        <p:txBody>
          <a:bodyPr/>
          <a:lstStyle/>
          <a:p>
            <a:pPr indent="0">
              <a:buNone/>
            </a:pPr>
            <a:r>
              <a:rPr lang="zh-CN" altLang="en-US" sz="2400" b="1" dirty="0">
                <a:solidFill>
                  <a:srgbClr val="FF0000"/>
                </a:solidFill>
                <a:latin typeface="+mj-ea"/>
                <a:ea typeface="+mj-ea"/>
                <a:cs typeface="Times New Roman" panose="02020603050405020304" pitchFamily="18" charset="0"/>
              </a:rPr>
              <a:t>易学</a:t>
            </a:r>
            <a:r>
              <a:rPr lang="zh-CN" altLang="en-US" sz="2400" dirty="0">
                <a:latin typeface="+mj-ea"/>
                <a:ea typeface="+mj-ea"/>
                <a:cs typeface="Times New Roman" panose="02020603050405020304" pitchFamily="18" charset="0"/>
              </a:rPr>
              <a:t>：轻量级，简单，容易理解</a:t>
            </a:r>
          </a:p>
          <a:p>
            <a:pPr indent="0">
              <a:buNone/>
            </a:pPr>
            <a:r>
              <a:rPr lang="zh-CN" altLang="en-US" sz="2400" b="1" dirty="0">
                <a:solidFill>
                  <a:srgbClr val="FF0000"/>
                </a:solidFill>
                <a:latin typeface="+mj-ea"/>
                <a:ea typeface="+mj-ea"/>
                <a:cs typeface="Times New Roman" panose="02020603050405020304" pitchFamily="18" charset="0"/>
              </a:rPr>
              <a:t>便携</a:t>
            </a:r>
            <a:r>
              <a:rPr lang="zh-CN" altLang="en-US" sz="2400" dirty="0">
                <a:latin typeface="+mj-ea"/>
                <a:ea typeface="+mj-ea"/>
                <a:cs typeface="Times New Roman" panose="02020603050405020304" pitchFamily="18" charset="0"/>
              </a:rPr>
              <a:t>：支持公有云，私有云，混合云，以及多种云平台</a:t>
            </a:r>
          </a:p>
          <a:p>
            <a:pPr indent="0">
              <a:buNone/>
            </a:pPr>
            <a:r>
              <a:rPr lang="zh-CN" altLang="en-US" sz="2400" b="1" dirty="0">
                <a:solidFill>
                  <a:srgbClr val="FF0000"/>
                </a:solidFill>
                <a:latin typeface="+mj-ea"/>
                <a:ea typeface="+mj-ea"/>
                <a:cs typeface="Times New Roman" panose="02020603050405020304" pitchFamily="18" charset="0"/>
              </a:rPr>
              <a:t>可拓展</a:t>
            </a:r>
            <a:r>
              <a:rPr lang="zh-CN" altLang="en-US" sz="2400" dirty="0">
                <a:latin typeface="+mj-ea"/>
                <a:ea typeface="+mj-ea"/>
                <a:cs typeface="Times New Roman" panose="02020603050405020304" pitchFamily="18" charset="0"/>
              </a:rPr>
              <a:t>：模块化，可插拔，支持钩子，可任意组合</a:t>
            </a:r>
          </a:p>
          <a:p>
            <a:pPr indent="0">
              <a:buNone/>
            </a:pPr>
            <a:r>
              <a:rPr lang="zh-CN" altLang="en-US" sz="2400" b="1" dirty="0">
                <a:solidFill>
                  <a:srgbClr val="FF0000"/>
                </a:solidFill>
                <a:latin typeface="+mj-ea"/>
                <a:ea typeface="+mj-ea"/>
                <a:cs typeface="Times New Roman" panose="02020603050405020304" pitchFamily="18" charset="0"/>
              </a:rPr>
              <a:t>自修复</a:t>
            </a:r>
            <a:r>
              <a:rPr lang="zh-CN" altLang="en-US" sz="2400" dirty="0">
                <a:latin typeface="+mj-ea"/>
                <a:ea typeface="+mj-ea"/>
                <a:cs typeface="Times New Roman" panose="02020603050405020304" pitchFamily="18" charset="0"/>
              </a:rPr>
              <a:t>：自动重调度，自动重启，自动复制</a:t>
            </a:r>
            <a:endParaRPr lang="en-US" altLang="zh-CN" sz="2400" dirty="0">
              <a:latin typeface="+mj-ea"/>
              <a:ea typeface="+mj-ea"/>
              <a:cs typeface="Times New Roman" panose="02020603050405020304" pitchFamily="18" charset="0"/>
            </a:endParaRPr>
          </a:p>
          <a:p>
            <a:pPr indent="0">
              <a:buNone/>
            </a:pPr>
            <a:endParaRPr lang="en-US" altLang="zh-CN" dirty="0"/>
          </a:p>
          <a:p>
            <a:pPr indent="0">
              <a:buNone/>
            </a:pPr>
            <a:r>
              <a:rPr lang="en-US" altLang="zh-CN" sz="3600" dirty="0">
                <a:latin typeface="Times New Roman" panose="02020603050405020304" pitchFamily="18" charset="0"/>
                <a:ea typeface="华文行楷" panose="02010800040101010101" pitchFamily="2" charset="-122"/>
                <a:cs typeface="Times New Roman" panose="02020603050405020304" pitchFamily="18" charset="0"/>
              </a:rPr>
              <a:t>Kubernetes </a:t>
            </a:r>
            <a:r>
              <a:rPr lang="zh-CN" altLang="en-US" sz="4400" dirty="0">
                <a:latin typeface="华文新魏" panose="02010800040101010101" pitchFamily="2" charset="-122"/>
                <a:ea typeface="华文新魏" panose="02010800040101010101" pitchFamily="2" charset="-122"/>
                <a:cs typeface="Times New Roman" panose="02020603050405020304" pitchFamily="18" charset="0"/>
              </a:rPr>
              <a:t>能够运行在任何地方！</a:t>
            </a:r>
            <a:endParaRPr lang="en-US" altLang="zh-CN" sz="3600" dirty="0">
              <a:latin typeface="华文新魏" panose="02010800040101010101" pitchFamily="2" charset="-122"/>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3198535904"/>
      </p:ext>
    </p:extLst>
  </p:cSld>
  <p:clrMapOvr>
    <a:masterClrMapping/>
  </p:clrMapOvr>
  <p:transition spd="slow">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B8DAF-C706-410D-8316-DDE5B2F9D104}"/>
              </a:ext>
            </a:extLst>
          </p:cNvPr>
          <p:cNvSpPr>
            <a:spLocks noGrp="1"/>
          </p:cNvSpPr>
          <p:nvPr>
            <p:ph type="title"/>
          </p:nvPr>
        </p:nvSpPr>
        <p:spPr/>
        <p:txBody>
          <a:bodyPr/>
          <a:lstStyle/>
          <a:p>
            <a:r>
              <a:rPr lang="en-US" altLang="zh-CN" dirty="0"/>
              <a:t>Kubernetes</a:t>
            </a:r>
            <a:r>
              <a:rPr lang="zh-CN" altLang="en-US" dirty="0"/>
              <a:t>基本概念</a:t>
            </a:r>
          </a:p>
        </p:txBody>
      </p:sp>
      <p:sp>
        <p:nvSpPr>
          <p:cNvPr id="3" name="内容占位符 2">
            <a:extLst>
              <a:ext uri="{FF2B5EF4-FFF2-40B4-BE49-F238E27FC236}">
                <a16:creationId xmlns:a16="http://schemas.microsoft.com/office/drawing/2014/main" id="{DEF3031D-365B-435D-AE61-4BFE74CCC2FC}"/>
              </a:ext>
            </a:extLst>
          </p:cNvPr>
          <p:cNvSpPr>
            <a:spLocks noGrp="1"/>
          </p:cNvSpPr>
          <p:nvPr>
            <p:ph idx="1"/>
          </p:nvPr>
        </p:nvSpPr>
        <p:spPr>
          <a:xfrm>
            <a:off x="478582" y="1628800"/>
            <a:ext cx="11017224" cy="4680520"/>
          </a:xfrm>
        </p:spPr>
        <p:txBody>
          <a:bodyPr>
            <a:norm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节点（</a:t>
            </a:r>
            <a:r>
              <a:rPr lang="en-US" altLang="zh-CN" dirty="0">
                <a:latin typeface="Times New Roman" panose="02020603050405020304" pitchFamily="18" charset="0"/>
                <a:ea typeface="宋体" panose="02010600030101010101" pitchFamily="2" charset="-122"/>
                <a:cs typeface="Times New Roman" panose="02020603050405020304" pitchFamily="18" charset="0"/>
              </a:rPr>
              <a:t>Node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）：一个节点是一个运行 </a:t>
            </a:r>
            <a:r>
              <a:rPr lang="en-US" altLang="zh-CN" dirty="0">
                <a:latin typeface="Times New Roman" panose="02020603050405020304" pitchFamily="18" charset="0"/>
                <a:ea typeface="宋体" panose="02010600030101010101" pitchFamily="2" charset="-122"/>
                <a:cs typeface="Times New Roman" panose="02020603050405020304" pitchFamily="18" charset="0"/>
              </a:rPr>
              <a:t>Kubernetes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中的主机。</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容器组（</a:t>
            </a:r>
            <a:r>
              <a:rPr lang="en-US" altLang="zh-CN" dirty="0">
                <a:latin typeface="Times New Roman" panose="02020603050405020304" pitchFamily="18" charset="0"/>
                <a:ea typeface="宋体" panose="02010600030101010101" pitchFamily="2" charset="-122"/>
                <a:cs typeface="Times New Roman" panose="02020603050405020304" pitchFamily="18" charset="0"/>
              </a:rPr>
              <a:t>Pod</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）：一个 </a:t>
            </a:r>
            <a:r>
              <a:rPr lang="en-US" altLang="zh-CN" dirty="0">
                <a:latin typeface="Times New Roman" panose="02020603050405020304" pitchFamily="18" charset="0"/>
                <a:ea typeface="宋体" panose="02010600030101010101" pitchFamily="2" charset="-122"/>
                <a:cs typeface="Times New Roman" panose="02020603050405020304" pitchFamily="18" charset="0"/>
              </a:rPr>
              <a:t>Pod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对应于由若干容器组成的一个容器组，同个组内的容器共享一个存储卷</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(volume)</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Replication </a:t>
            </a:r>
            <a:r>
              <a:rPr lang="en-US" altLang="zh-CN" dirty="0">
                <a:latin typeface="Times New Roman" panose="02020603050405020304" pitchFamily="18" charset="0"/>
                <a:ea typeface="宋体" panose="02010600030101010101" pitchFamily="2" charset="-122"/>
                <a:cs typeface="Times New Roman" panose="02020603050405020304" pitchFamily="18" charset="0"/>
              </a:rPr>
              <a:t>Controllers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：主要负责指定数量的 </a:t>
            </a:r>
            <a:r>
              <a:rPr lang="en-US" altLang="zh-CN" dirty="0">
                <a:latin typeface="Times New Roman" panose="02020603050405020304" pitchFamily="18" charset="0"/>
                <a:ea typeface="宋体" panose="02010600030101010101" pitchFamily="2" charset="-122"/>
                <a:cs typeface="Times New Roman" panose="02020603050405020304" pitchFamily="18" charset="0"/>
              </a:rPr>
              <a:t>pod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在同一时间一起运行。</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服务（</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services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）：一个 </a:t>
            </a:r>
            <a:r>
              <a:rPr lang="en-US" altLang="zh-CN" dirty="0">
                <a:latin typeface="Times New Roman" panose="02020603050405020304" pitchFamily="18" charset="0"/>
                <a:ea typeface="宋体" panose="02010600030101010101" pitchFamily="2" charset="-122"/>
                <a:cs typeface="Times New Roman" panose="02020603050405020304" pitchFamily="18" charset="0"/>
              </a:rPr>
              <a:t>Kubernetes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服务是容器组逻辑的高级抽象，同时也对外提供访问容器组的策略。</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卷（</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volumes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）：一个卷就是一个目录，容器对其有访问权限。</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标签（</a:t>
            </a:r>
            <a:r>
              <a:rPr lang="en-US" altLang="zh-CN" dirty="0">
                <a:latin typeface="Times New Roman" panose="02020603050405020304" pitchFamily="18" charset="0"/>
                <a:ea typeface="宋体" panose="02010600030101010101" pitchFamily="2" charset="-122"/>
                <a:cs typeface="Times New Roman" panose="02020603050405020304" pitchFamily="18" charset="0"/>
              </a:rPr>
              <a:t>labels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）：标签是用来连接一组对象的，比如容器组。标签可以被用来组织和选择子对象。</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接口权限（</a:t>
            </a:r>
            <a:r>
              <a:rPr lang="en-US" altLang="zh-CN" dirty="0">
                <a:latin typeface="Times New Roman" panose="02020603050405020304" pitchFamily="18" charset="0"/>
                <a:ea typeface="宋体" panose="02010600030101010101" pitchFamily="2" charset="-122"/>
                <a:cs typeface="Times New Roman" panose="02020603050405020304" pitchFamily="18" charset="0"/>
              </a:rPr>
              <a:t>accessing_the_api</a:t>
            </a:r>
            <a:r>
              <a:rPr lang="zh-CN" altLang="en-US" dirty="0">
                <a:latin typeface="Times New Roman" panose="02020603050405020304" pitchFamily="18" charset="0"/>
                <a:ea typeface="宋体" panose="02010600030101010101" pitchFamily="2" charset="-122"/>
                <a:cs typeface="Times New Roman" panose="02020603050405020304" pitchFamily="18" charset="0"/>
              </a:rPr>
              <a:t>）：端口，</a:t>
            </a:r>
            <a:r>
              <a:rPr lang="en-US" altLang="zh-CN" dirty="0">
                <a:latin typeface="Times New Roman" panose="02020603050405020304" pitchFamily="18" charset="0"/>
                <a:ea typeface="宋体" panose="02010600030101010101" pitchFamily="2" charset="-122"/>
                <a:cs typeface="Times New Roman" panose="02020603050405020304" pitchFamily="18" charset="0"/>
              </a:rPr>
              <a:t>IP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地址和代理的防火墙规则。</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命令行操作（</a:t>
            </a:r>
            <a:r>
              <a:rPr lang="en-US" altLang="zh-CN" dirty="0">
                <a:latin typeface="Times New Roman" panose="02020603050405020304" pitchFamily="18" charset="0"/>
                <a:ea typeface="宋体" panose="02010600030101010101" pitchFamily="2" charset="-122"/>
                <a:cs typeface="Times New Roman" panose="02020603050405020304" pitchFamily="18" charset="0"/>
              </a:rPr>
              <a:t>cli</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kubectl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命令。</a:t>
            </a:r>
          </a:p>
        </p:txBody>
      </p:sp>
    </p:spTree>
    <p:extLst>
      <p:ext uri="{BB962C8B-B14F-4D97-AF65-F5344CB8AC3E}">
        <p14:creationId xmlns:p14="http://schemas.microsoft.com/office/powerpoint/2010/main" val="3393711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8E941-70AE-4122-AFC4-4CC0BB9F2CF3}"/>
              </a:ext>
            </a:extLst>
          </p:cNvPr>
          <p:cNvSpPr>
            <a:spLocks noGrp="1"/>
          </p:cNvSpPr>
          <p:nvPr>
            <p:ph type="title"/>
          </p:nvPr>
        </p:nvSpPr>
        <p:spPr/>
        <p:txBody>
          <a:bodyPr>
            <a:normAutofit/>
          </a:bodyPr>
          <a:lstStyle/>
          <a:p>
            <a:r>
              <a:rPr lang="en-US" altLang="zh-CN" dirty="0"/>
              <a:t>Kubernetes</a:t>
            </a:r>
            <a:r>
              <a:rPr lang="zh-CN" altLang="en-US" dirty="0"/>
              <a:t>基本概念</a:t>
            </a:r>
          </a:p>
        </p:txBody>
      </p:sp>
      <p:pic>
        <p:nvPicPr>
          <p:cNvPr id="5" name="内容占位符 4">
            <a:extLst>
              <a:ext uri="{FF2B5EF4-FFF2-40B4-BE49-F238E27FC236}">
                <a16:creationId xmlns:a16="http://schemas.microsoft.com/office/drawing/2014/main" id="{6A299D75-1247-4768-81F6-F1A81BB26C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8742" y="1124744"/>
            <a:ext cx="7272808" cy="5302706"/>
          </a:xfrm>
        </p:spPr>
      </p:pic>
    </p:spTree>
    <p:extLst>
      <p:ext uri="{BB962C8B-B14F-4D97-AF65-F5344CB8AC3E}">
        <p14:creationId xmlns:p14="http://schemas.microsoft.com/office/powerpoint/2010/main" val="2508446876"/>
      </p:ext>
    </p:extLst>
  </p:cSld>
  <p:clrMapOvr>
    <a:masterClrMapping/>
  </p:clrMapOvr>
  <p:transition spd="slow">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Kubernetes</a:t>
            </a:r>
            <a:r>
              <a:rPr lang="zh-CN" altLang="en-US" smtClean="0"/>
              <a:t>集群架</a:t>
            </a:r>
            <a:r>
              <a:rPr lang="zh-CN" altLang="en-US" dirty="0"/>
              <a:t>构图</a:t>
            </a:r>
          </a:p>
        </p:txBody>
      </p:sp>
      <p:pic>
        <p:nvPicPr>
          <p:cNvPr id="5" name="内容占位符 4">
            <a:extLst>
              <a:ext uri="{FF2B5EF4-FFF2-40B4-BE49-F238E27FC236}">
                <a16:creationId xmlns:a16="http://schemas.microsoft.com/office/drawing/2014/main" id="{358A177F-179D-416C-B9F4-430DFE4044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582" y="1196752"/>
            <a:ext cx="7286526" cy="5335588"/>
          </a:xfrm>
        </p:spPr>
      </p:pic>
      <p:sp>
        <p:nvSpPr>
          <p:cNvPr id="6" name="文本框 5">
            <a:extLst>
              <a:ext uri="{FF2B5EF4-FFF2-40B4-BE49-F238E27FC236}">
                <a16:creationId xmlns:a16="http://schemas.microsoft.com/office/drawing/2014/main" id="{7316F2C1-21BE-4F99-B230-F6A6D12CE465}"/>
              </a:ext>
            </a:extLst>
          </p:cNvPr>
          <p:cNvSpPr txBox="1"/>
          <p:nvPr/>
        </p:nvSpPr>
        <p:spPr>
          <a:xfrm>
            <a:off x="8687494" y="2132856"/>
            <a:ext cx="2880320" cy="1569660"/>
          </a:xfrm>
          <a:prstGeom prst="rect">
            <a:avLst/>
          </a:prstGeom>
          <a:noFill/>
        </p:spPr>
        <p:txBody>
          <a:bodyPr wrap="square" rtlCol="0">
            <a:spAutoFit/>
          </a:bodyPr>
          <a:lstStyle/>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容器（</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Container </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容器组（</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Pod</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节点（</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Node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标签（</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labels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57840089"/>
      </p:ext>
    </p:extLst>
  </p:cSld>
  <p:clrMapOvr>
    <a:masterClrMapping/>
  </p:clrMapOvr>
  <p:transition spd="slow">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9A27E-114C-4277-ABFB-C4373E8887F5}"/>
              </a:ext>
            </a:extLst>
          </p:cNvPr>
          <p:cNvSpPr>
            <a:spLocks noGrp="1"/>
          </p:cNvSpPr>
          <p:nvPr>
            <p:ph type="title"/>
          </p:nvPr>
        </p:nvSpPr>
        <p:spPr/>
        <p:txBody>
          <a:bodyPr>
            <a:normAutofit/>
          </a:bodyPr>
          <a:lstStyle/>
          <a:p>
            <a:r>
              <a:rPr lang="en-US" altLang="zh-CN" dirty="0"/>
              <a:t>Minikube - Kubernetes</a:t>
            </a:r>
            <a:r>
              <a:rPr lang="zh-CN" altLang="en-US" dirty="0"/>
              <a:t>本地实验环境</a:t>
            </a:r>
          </a:p>
        </p:txBody>
      </p:sp>
      <p:pic>
        <p:nvPicPr>
          <p:cNvPr id="9" name="内容占位符 8">
            <a:extLst>
              <a:ext uri="{FF2B5EF4-FFF2-40B4-BE49-F238E27FC236}">
                <a16:creationId xmlns:a16="http://schemas.microsoft.com/office/drawing/2014/main" id="{D07FC05D-95CC-4824-BB08-EF991EB5DD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574" y="1124744"/>
            <a:ext cx="7114117" cy="5335588"/>
          </a:xfrm>
        </p:spPr>
      </p:pic>
      <p:sp>
        <p:nvSpPr>
          <p:cNvPr id="10" name="文本框 9">
            <a:extLst>
              <a:ext uri="{FF2B5EF4-FFF2-40B4-BE49-F238E27FC236}">
                <a16:creationId xmlns:a16="http://schemas.microsoft.com/office/drawing/2014/main" id="{47116294-CF08-440B-9170-CBADEC3AB0FC}"/>
              </a:ext>
            </a:extLst>
          </p:cNvPr>
          <p:cNvSpPr txBox="1"/>
          <p:nvPr/>
        </p:nvSpPr>
        <p:spPr>
          <a:xfrm>
            <a:off x="7967414" y="3068960"/>
            <a:ext cx="3528392" cy="1200329"/>
          </a:xfrm>
          <a:prstGeom prst="rect">
            <a:avLst/>
          </a:prstGeom>
          <a:noFill/>
        </p:spPr>
        <p:txBody>
          <a:bodyPr wrap="square" rtlCol="0">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Minikube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利用本地虚拟机环境部署</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Kubernetes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，其基本架构如图所示</a:t>
            </a:r>
          </a:p>
        </p:txBody>
      </p:sp>
    </p:spTree>
    <p:extLst>
      <p:ext uri="{BB962C8B-B14F-4D97-AF65-F5344CB8AC3E}">
        <p14:creationId xmlns:p14="http://schemas.microsoft.com/office/powerpoint/2010/main" val="3048479820"/>
      </p:ext>
    </p:extLst>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3CB8A-7164-49C9-B054-538C68F168EE}"/>
              </a:ext>
            </a:extLst>
          </p:cNvPr>
          <p:cNvSpPr>
            <a:spLocks noGrp="1"/>
          </p:cNvSpPr>
          <p:nvPr>
            <p:ph type="title"/>
          </p:nvPr>
        </p:nvSpPr>
        <p:spPr/>
        <p:txBody>
          <a:bodyPr>
            <a:normAutofit/>
          </a:bodyPr>
          <a:lstStyle/>
          <a:p>
            <a:r>
              <a:rPr lang="en-US" altLang="zh-CN" dirty="0"/>
              <a:t>Minikube - Kubernetes</a:t>
            </a:r>
            <a:r>
              <a:rPr lang="zh-CN" altLang="en-US" dirty="0"/>
              <a:t>本地实验环境</a:t>
            </a:r>
          </a:p>
        </p:txBody>
      </p:sp>
      <p:sp>
        <p:nvSpPr>
          <p:cNvPr id="3" name="内容占位符 2">
            <a:extLst>
              <a:ext uri="{FF2B5EF4-FFF2-40B4-BE49-F238E27FC236}">
                <a16:creationId xmlns:a16="http://schemas.microsoft.com/office/drawing/2014/main" id="{0E98AF85-CAD7-4D9A-AFA1-B3B1E0A4B4D7}"/>
              </a:ext>
            </a:extLst>
          </p:cNvPr>
          <p:cNvSpPr>
            <a:spLocks noGrp="1"/>
          </p:cNvSpPr>
          <p:nvPr>
            <p:ph idx="1"/>
          </p:nvPr>
        </p:nvSpPr>
        <p:spPr>
          <a:xfrm>
            <a:off x="689729" y="2564904"/>
            <a:ext cx="7786617" cy="3865402"/>
          </a:xfrm>
        </p:spPr>
        <p:txBody>
          <a:bodyPr>
            <a:normAutofit/>
          </a:bodyPr>
          <a:lstStyle/>
          <a:p>
            <a:pPr inden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安装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kubectl</a:t>
            </a:r>
          </a:p>
          <a:p>
            <a:pPr inden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安装</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VirtualBox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或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KVM</a:t>
            </a:r>
          </a:p>
          <a:p>
            <a:pPr inden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配置</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minikube</a:t>
            </a:r>
          </a:p>
          <a:p>
            <a:pPr indent="0">
              <a:buNone/>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minikube</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运行</a:t>
            </a:r>
            <a:r>
              <a:rPr lang="zh-CN" altLang="en-US" sz="2000" dirty="0" smtClean="0">
                <a:latin typeface="Times New Roman" panose="02020603050405020304" pitchFamily="18" charset="0"/>
                <a:ea typeface="宋体" panose="02010600030101010101" pitchFamily="2" charset="-122"/>
                <a:cs typeface="Times New Roman" panose="02020603050405020304" pitchFamily="18" charset="0"/>
              </a:rPr>
              <a:t>虚</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拟</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kubernetes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集群</a:t>
            </a:r>
          </a:p>
        </p:txBody>
      </p:sp>
      <p:sp>
        <p:nvSpPr>
          <p:cNvPr id="6" name="文本框 5">
            <a:extLst>
              <a:ext uri="{FF2B5EF4-FFF2-40B4-BE49-F238E27FC236}">
                <a16:creationId xmlns:a16="http://schemas.microsoft.com/office/drawing/2014/main" id="{AB7FA609-3AF8-4D02-8B9A-021350EBEF67}"/>
              </a:ext>
            </a:extLst>
          </p:cNvPr>
          <p:cNvSpPr txBox="1"/>
          <p:nvPr/>
        </p:nvSpPr>
        <p:spPr>
          <a:xfrm>
            <a:off x="838094" y="1531211"/>
            <a:ext cx="3744944" cy="461665"/>
          </a:xfrm>
          <a:prstGeom prst="rect">
            <a:avLst/>
          </a:prstGeom>
          <a:noFill/>
        </p:spPr>
        <p:txBody>
          <a:bodyPr wrap="square" rtlCol="0">
            <a:spAutoFit/>
          </a:bodyPr>
          <a:lstStyle/>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Minikube</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环境搭建过程</a:t>
            </a:r>
          </a:p>
        </p:txBody>
      </p:sp>
      <p:pic>
        <p:nvPicPr>
          <p:cNvPr id="5" name="图片 4">
            <a:extLst>
              <a:ext uri="{FF2B5EF4-FFF2-40B4-BE49-F238E27FC236}">
                <a16:creationId xmlns:a16="http://schemas.microsoft.com/office/drawing/2014/main" id="{ECEF71A8-9D13-4317-A6EE-6FB5349FA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413" y="1069932"/>
            <a:ext cx="6400000" cy="1752381"/>
          </a:xfrm>
          <a:prstGeom prst="rect">
            <a:avLst/>
          </a:prstGeom>
        </p:spPr>
      </p:pic>
      <p:pic>
        <p:nvPicPr>
          <p:cNvPr id="8" name="图片 7">
            <a:extLst>
              <a:ext uri="{FF2B5EF4-FFF2-40B4-BE49-F238E27FC236}">
                <a16:creationId xmlns:a16="http://schemas.microsoft.com/office/drawing/2014/main" id="{E260B7CA-F5E8-4918-8075-1E2CA7900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413" y="2690091"/>
            <a:ext cx="6209524" cy="1933333"/>
          </a:xfrm>
          <a:prstGeom prst="rect">
            <a:avLst/>
          </a:prstGeom>
        </p:spPr>
      </p:pic>
      <p:pic>
        <p:nvPicPr>
          <p:cNvPr id="11" name="图片 10">
            <a:extLst>
              <a:ext uri="{FF2B5EF4-FFF2-40B4-BE49-F238E27FC236}">
                <a16:creationId xmlns:a16="http://schemas.microsoft.com/office/drawing/2014/main" id="{19A3A97A-81C7-43C0-8684-4D50BE938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255" y="4412636"/>
            <a:ext cx="6152381" cy="2142857"/>
          </a:xfrm>
          <a:prstGeom prst="rect">
            <a:avLst/>
          </a:prstGeom>
        </p:spPr>
      </p:pic>
    </p:spTree>
    <p:extLst>
      <p:ext uri="{BB962C8B-B14F-4D97-AF65-F5344CB8AC3E}">
        <p14:creationId xmlns:p14="http://schemas.microsoft.com/office/powerpoint/2010/main" val="104482489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r>
              <a:rPr lang="en-US" altLang="zh-CN" dirty="0" smtClean="0"/>
              <a:t> Engine</a:t>
            </a:r>
            <a:endParaRPr lang="zh-CN" altLang="en-US" dirty="0"/>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662" y="1628800"/>
            <a:ext cx="9145016" cy="4441865"/>
          </a:xfrm>
          <a:prstGeom prst="rect">
            <a:avLst/>
          </a:prstGeom>
        </p:spPr>
      </p:pic>
      <p:sp>
        <p:nvSpPr>
          <p:cNvPr id="13" name="圆角矩形 12"/>
          <p:cNvSpPr/>
          <p:nvPr/>
        </p:nvSpPr>
        <p:spPr>
          <a:xfrm>
            <a:off x="1198662" y="2564904"/>
            <a:ext cx="4032448" cy="2016224"/>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bg1"/>
              </a:solidFill>
            </a:endParaRPr>
          </a:p>
        </p:txBody>
      </p:sp>
      <p:sp>
        <p:nvSpPr>
          <p:cNvPr id="18" name="圆角矩形 17"/>
          <p:cNvSpPr/>
          <p:nvPr/>
        </p:nvSpPr>
        <p:spPr>
          <a:xfrm>
            <a:off x="5375126" y="3645024"/>
            <a:ext cx="5040560" cy="648072"/>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chemeClr val="bg1"/>
              </a:solidFill>
            </a:endParaRPr>
          </a:p>
        </p:txBody>
      </p:sp>
      <p:pic>
        <p:nvPicPr>
          <p:cNvPr id="20" name="音频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7150" y="6154738"/>
            <a:ext cx="487363" cy="487362"/>
          </a:xfrm>
          <a:prstGeom prst="rect">
            <a:avLst/>
          </a:prstGeom>
        </p:spPr>
      </p:pic>
    </p:spTree>
    <p:extLst>
      <p:ext uri="{BB962C8B-B14F-4D97-AF65-F5344CB8AC3E}">
        <p14:creationId xmlns:p14="http://schemas.microsoft.com/office/powerpoint/2010/main" val="840194383"/>
      </p:ext>
    </p:extLst>
  </p:cSld>
  <p:clrMapOvr>
    <a:masterClrMapping/>
  </p:clrMapOvr>
  <mc:AlternateContent xmlns:mc="http://schemas.openxmlformats.org/markup-compatibility/2006" xmlns:p14="http://schemas.microsoft.com/office/powerpoint/2010/main">
    <mc:Choice Requires="p14">
      <p:transition spd="slow" p14:dur="2000" advTm="58644"/>
    </mc:Choice>
    <mc:Fallback xmlns="">
      <p:transition spd="slow" advTm="58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63FD13-6BDB-44D7-9A8E-A618D19FC76B}"/>
              </a:ext>
            </a:extLst>
          </p:cNvPr>
          <p:cNvSpPr>
            <a:spLocks noGrp="1"/>
          </p:cNvSpPr>
          <p:nvPr>
            <p:ph type="title"/>
          </p:nvPr>
        </p:nvSpPr>
        <p:spPr/>
        <p:txBody>
          <a:bodyPr/>
          <a:lstStyle/>
          <a:p>
            <a:r>
              <a:rPr lang="en-US" altLang="zh-CN" dirty="0"/>
              <a:t>Minikube - Kubernetes</a:t>
            </a:r>
            <a:r>
              <a:rPr lang="zh-CN" altLang="en-US" dirty="0"/>
              <a:t>本地实验环境</a:t>
            </a:r>
          </a:p>
        </p:txBody>
      </p:sp>
      <p:pic>
        <p:nvPicPr>
          <p:cNvPr id="7" name="内容占位符 6">
            <a:extLst>
              <a:ext uri="{FF2B5EF4-FFF2-40B4-BE49-F238E27FC236}">
                <a16:creationId xmlns:a16="http://schemas.microsoft.com/office/drawing/2014/main" id="{1F2B1D37-9650-4CA7-AC83-FE70FE284F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4646" y="1052736"/>
            <a:ext cx="9698590" cy="5335588"/>
          </a:xfrm>
        </p:spPr>
      </p:pic>
    </p:spTree>
    <p:extLst>
      <p:ext uri="{BB962C8B-B14F-4D97-AF65-F5344CB8AC3E}">
        <p14:creationId xmlns:p14="http://schemas.microsoft.com/office/powerpoint/2010/main" val="2739099205"/>
      </p:ext>
    </p:extLst>
  </p:cSld>
  <p:clrMapOvr>
    <a:masterClrMapping/>
  </p:clrMapOvr>
  <p:transition spd="slow">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AutoShape 9"/>
          <p:cNvSpPr>
            <a:spLocks noChangeArrowheads="1"/>
          </p:cNvSpPr>
          <p:nvPr/>
        </p:nvSpPr>
        <p:spPr bwMode="auto">
          <a:xfrm>
            <a:off x="2926556" y="4516439"/>
            <a:ext cx="6186488" cy="585787"/>
          </a:xfrm>
          <a:prstGeom prst="roundRect">
            <a:avLst>
              <a:gd name="adj" fmla="val 8157"/>
            </a:avLst>
          </a:prstGeom>
          <a:gradFill rotWithShape="1">
            <a:gsLst>
              <a:gs pos="0">
                <a:srgbClr val="F7A6A3"/>
              </a:gs>
              <a:gs pos="34999">
                <a:srgbClr val="F8BEBF"/>
              </a:gs>
              <a:gs pos="100000">
                <a:srgbClr val="FDE5E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ndParaRPr>
          </a:p>
        </p:txBody>
      </p:sp>
      <p:sp>
        <p:nvSpPr>
          <p:cNvPr id="81923" name="AutoShape 10"/>
          <p:cNvSpPr>
            <a:spLocks noChangeArrowheads="1"/>
          </p:cNvSpPr>
          <p:nvPr/>
        </p:nvSpPr>
        <p:spPr bwMode="auto">
          <a:xfrm>
            <a:off x="3591719" y="4614864"/>
            <a:ext cx="495300" cy="390525"/>
          </a:xfrm>
          <a:prstGeom prst="roundRect">
            <a:avLst>
              <a:gd name="adj" fmla="val 11514"/>
            </a:avLst>
          </a:prstGeom>
          <a:solidFill>
            <a:srgbClr val="C00000"/>
          </a:solidFill>
          <a:ln>
            <a:noFill/>
          </a:ln>
          <a:effectLst>
            <a:outerShdw dist="23000" dir="5400000" algn="ctr" rotWithShape="0">
              <a:srgbClr val="000000">
                <a:alpha val="28998"/>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五</a:t>
            </a:r>
          </a:p>
        </p:txBody>
      </p:sp>
      <p:sp>
        <p:nvSpPr>
          <p:cNvPr id="81924" name="TextBox 10"/>
          <p:cNvSpPr txBox="1">
            <a:spLocks noChangeArrowheads="1"/>
          </p:cNvSpPr>
          <p:nvPr/>
        </p:nvSpPr>
        <p:spPr bwMode="auto">
          <a:xfrm>
            <a:off x="4360070" y="4591051"/>
            <a:ext cx="308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zh-CN" altLang="en-US" sz="2000" b="1" dirty="0" smtClean="0">
                <a:latin typeface="微软雅黑" panose="020B0503020204020204" pitchFamily="34" charset="-122"/>
                <a:ea typeface="微软雅黑" panose="020B0503020204020204" pitchFamily="34" charset="-122"/>
              </a:rPr>
              <a:t>实战</a:t>
            </a:r>
            <a:endParaRPr lang="zh-CN" altLang="en-US" sz="2000" b="1" dirty="0">
              <a:latin typeface="微软雅黑" panose="020B0503020204020204" pitchFamily="34" charset="-122"/>
              <a:ea typeface="微软雅黑" panose="020B0503020204020204" pitchFamily="34" charset="-122"/>
            </a:endParaRPr>
          </a:p>
        </p:txBody>
      </p:sp>
      <p:sp>
        <p:nvSpPr>
          <p:cNvPr id="81926" name="AutoShape 9"/>
          <p:cNvSpPr>
            <a:spLocks noChangeArrowheads="1"/>
          </p:cNvSpPr>
          <p:nvPr/>
        </p:nvSpPr>
        <p:spPr bwMode="auto">
          <a:xfrm>
            <a:off x="2899570" y="3735389"/>
            <a:ext cx="6186487" cy="585787"/>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81927" name="AutoShape 10"/>
          <p:cNvSpPr>
            <a:spLocks noChangeArrowheads="1"/>
          </p:cNvSpPr>
          <p:nvPr/>
        </p:nvSpPr>
        <p:spPr bwMode="auto">
          <a:xfrm>
            <a:off x="3569494" y="3836989"/>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四</a:t>
            </a:r>
          </a:p>
        </p:txBody>
      </p:sp>
      <p:sp>
        <p:nvSpPr>
          <p:cNvPr id="81928" name="TextBox 19"/>
          <p:cNvSpPr txBox="1">
            <a:spLocks noChangeArrowheads="1"/>
          </p:cNvSpPr>
          <p:nvPr/>
        </p:nvSpPr>
        <p:spPr bwMode="auto">
          <a:xfrm>
            <a:off x="4333081" y="3819526"/>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Kubernetes</a:t>
            </a:r>
            <a:endParaRPr lang="zh-CN" altLang="en-US" sz="2000" b="1" dirty="0">
              <a:latin typeface="微软雅黑" panose="020B0503020204020204" pitchFamily="34" charset="-122"/>
              <a:ea typeface="微软雅黑" panose="020B0503020204020204" pitchFamily="34" charset="-122"/>
            </a:endParaRPr>
          </a:p>
        </p:txBody>
      </p:sp>
      <p:sp>
        <p:nvSpPr>
          <p:cNvPr id="81929" name="AutoShape 9"/>
          <p:cNvSpPr>
            <a:spLocks noChangeArrowheads="1"/>
          </p:cNvSpPr>
          <p:nvPr/>
        </p:nvSpPr>
        <p:spPr bwMode="auto">
          <a:xfrm>
            <a:off x="2899570" y="2987675"/>
            <a:ext cx="6186487" cy="585788"/>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81930" name="AutoShape 10"/>
          <p:cNvSpPr>
            <a:spLocks noChangeArrowheads="1"/>
          </p:cNvSpPr>
          <p:nvPr/>
        </p:nvSpPr>
        <p:spPr bwMode="auto">
          <a:xfrm>
            <a:off x="3569494" y="3089276"/>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三</a:t>
            </a:r>
          </a:p>
        </p:txBody>
      </p:sp>
      <p:sp>
        <p:nvSpPr>
          <p:cNvPr id="81931" name="TextBox 19"/>
          <p:cNvSpPr txBox="1">
            <a:spLocks noChangeArrowheads="1"/>
          </p:cNvSpPr>
          <p:nvPr/>
        </p:nvSpPr>
        <p:spPr bwMode="auto">
          <a:xfrm>
            <a:off x="4333081" y="3068639"/>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Docker </a:t>
            </a:r>
            <a:r>
              <a:rPr lang="zh-CN" altLang="en-US" sz="2000" b="1" dirty="0" smtClean="0">
                <a:latin typeface="微软雅黑" panose="020B0503020204020204" pitchFamily="34" charset="-122"/>
                <a:ea typeface="微软雅黑" panose="020B0503020204020204" pitchFamily="34" charset="-122"/>
              </a:rPr>
              <a:t>网络</a:t>
            </a:r>
            <a:endParaRPr lang="zh-CN" altLang="en-US" sz="2000" b="1" dirty="0">
              <a:latin typeface="微软雅黑" panose="020B0503020204020204" pitchFamily="34" charset="-122"/>
              <a:ea typeface="微软雅黑" panose="020B0503020204020204" pitchFamily="34" charset="-122"/>
            </a:endParaRPr>
          </a:p>
        </p:txBody>
      </p:sp>
      <p:sp>
        <p:nvSpPr>
          <p:cNvPr id="81932" name="AutoShape 9"/>
          <p:cNvSpPr>
            <a:spLocks noChangeArrowheads="1"/>
          </p:cNvSpPr>
          <p:nvPr/>
        </p:nvSpPr>
        <p:spPr bwMode="auto">
          <a:xfrm>
            <a:off x="2899570" y="1549400"/>
            <a:ext cx="6186487" cy="585788"/>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81933" name="AutoShape 10"/>
          <p:cNvSpPr>
            <a:spLocks noChangeArrowheads="1"/>
          </p:cNvSpPr>
          <p:nvPr/>
        </p:nvSpPr>
        <p:spPr bwMode="auto">
          <a:xfrm>
            <a:off x="3574256" y="1654176"/>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一</a:t>
            </a:r>
          </a:p>
        </p:txBody>
      </p:sp>
      <p:sp>
        <p:nvSpPr>
          <p:cNvPr id="81934" name="TextBox 19"/>
          <p:cNvSpPr txBox="1">
            <a:spLocks noChangeArrowheads="1"/>
          </p:cNvSpPr>
          <p:nvPr/>
        </p:nvSpPr>
        <p:spPr bwMode="auto">
          <a:xfrm>
            <a:off x="4333081" y="1644651"/>
            <a:ext cx="4103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spcBef>
                <a:spcPct val="0"/>
              </a:spcBef>
              <a:buNone/>
            </a:pPr>
            <a:r>
              <a:rPr lang="en-US" altLang="zh-CN" sz="2000" b="1" dirty="0">
                <a:latin typeface="微软雅黑" panose="020B0503020204020204" pitchFamily="34" charset="-122"/>
                <a:ea typeface="微软雅黑" panose="020B0503020204020204" pitchFamily="34" charset="-122"/>
              </a:rPr>
              <a:t>Docker </a:t>
            </a:r>
            <a:r>
              <a:rPr lang="en-US" altLang="zh-CN" sz="2000" b="1" dirty="0" smtClean="0">
                <a:latin typeface="微软雅黑" panose="020B0503020204020204" pitchFamily="34" charset="-122"/>
                <a:ea typeface="微软雅黑" panose="020B0503020204020204" pitchFamily="34" charset="-122"/>
              </a:rPr>
              <a:t>Engine</a:t>
            </a:r>
            <a:endParaRPr lang="zh-CN" altLang="en-US" sz="2000" b="1" dirty="0">
              <a:latin typeface="微软雅黑" panose="020B0503020204020204" pitchFamily="34" charset="-122"/>
              <a:ea typeface="微软雅黑" panose="020B0503020204020204" pitchFamily="34" charset="-122"/>
            </a:endParaRPr>
          </a:p>
        </p:txBody>
      </p:sp>
      <p:sp>
        <p:nvSpPr>
          <p:cNvPr id="81935" name="AutoShape 9"/>
          <p:cNvSpPr>
            <a:spLocks noChangeArrowheads="1"/>
          </p:cNvSpPr>
          <p:nvPr/>
        </p:nvSpPr>
        <p:spPr bwMode="auto">
          <a:xfrm>
            <a:off x="2899570" y="2239964"/>
            <a:ext cx="6186487" cy="585787"/>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81936" name="AutoShape 10"/>
          <p:cNvSpPr>
            <a:spLocks noChangeArrowheads="1"/>
          </p:cNvSpPr>
          <p:nvPr/>
        </p:nvSpPr>
        <p:spPr bwMode="auto">
          <a:xfrm>
            <a:off x="3569494" y="2339976"/>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二</a:t>
            </a:r>
          </a:p>
        </p:txBody>
      </p:sp>
      <p:sp>
        <p:nvSpPr>
          <p:cNvPr id="81937" name="TextBox 19"/>
          <p:cNvSpPr txBox="1">
            <a:spLocks noChangeArrowheads="1"/>
          </p:cNvSpPr>
          <p:nvPr/>
        </p:nvSpPr>
        <p:spPr bwMode="auto">
          <a:xfrm>
            <a:off x="4333081" y="2319339"/>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Docker compose</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054566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谢谢！</a:t>
            </a:r>
            <a:endParaRPr lang="zh-CN" altLang="en-US" dirty="0"/>
          </a:p>
        </p:txBody>
      </p:sp>
      <p:sp>
        <p:nvSpPr>
          <p:cNvPr id="3" name="灯片编号占位符 2"/>
          <p:cNvSpPr>
            <a:spLocks noGrp="1"/>
          </p:cNvSpPr>
          <p:nvPr>
            <p:ph type="sldNum" sz="quarter" idx="4294967295"/>
          </p:nvPr>
        </p:nvSpPr>
        <p:spPr>
          <a:xfrm>
            <a:off x="11034863" y="6411914"/>
            <a:ext cx="1155550" cy="446087"/>
          </a:xfrm>
        </p:spPr>
        <p:txBody>
          <a:bodyPr/>
          <a:lstStyle/>
          <a:p>
            <a:fld id="{FFCA5CC9-9C0F-424D-A6A2-0137DDC45420}" type="slidenum">
              <a:rPr lang="zh-CN" altLang="en-US" smtClean="0"/>
              <a:pPr/>
              <a:t>32</a:t>
            </a:fld>
            <a:endParaRPr lang="zh-CN" altLang="en-US" dirty="0"/>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7150" y="6154738"/>
            <a:ext cx="487363" cy="487362"/>
          </a:xfrm>
          <a:prstGeom prst="rect">
            <a:avLst/>
          </a:prstGeom>
        </p:spPr>
      </p:pic>
    </p:spTree>
    <p:extLst>
      <p:ext uri="{BB962C8B-B14F-4D97-AF65-F5344CB8AC3E}">
        <p14:creationId xmlns:p14="http://schemas.microsoft.com/office/powerpoint/2010/main" val="2954011569"/>
      </p:ext>
    </p:extLst>
  </p:cSld>
  <p:clrMapOvr>
    <a:masterClrMapping/>
  </p:clrMapOvr>
  <mc:AlternateContent xmlns:mc="http://schemas.openxmlformats.org/markup-compatibility/2006" xmlns:p14="http://schemas.microsoft.com/office/powerpoint/2010/main">
    <mc:Choice Requires="p14">
      <p:transition spd="slow" p14:dur="2000" advTm="1578"/>
    </mc:Choice>
    <mc:Fallback xmlns="">
      <p:transition spd="slow" advTm="1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r>
              <a:rPr lang="en-US" altLang="zh-CN" dirty="0" smtClean="0"/>
              <a:t> Engine</a:t>
            </a:r>
            <a:endParaRPr lang="zh-CN" altLang="en-US" dirty="0"/>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936" y="1973501"/>
            <a:ext cx="3765306" cy="3745898"/>
          </a:xfrm>
          <a:prstGeom prst="rect">
            <a:avLst/>
          </a:prstGeom>
        </p:spPr>
      </p:pic>
      <p:sp>
        <p:nvSpPr>
          <p:cNvPr id="6" name="Oval 65"/>
          <p:cNvSpPr>
            <a:spLocks noChangeArrowheads="1"/>
          </p:cNvSpPr>
          <p:nvPr/>
        </p:nvSpPr>
        <p:spPr bwMode="auto">
          <a:xfrm>
            <a:off x="9215254" y="4001217"/>
            <a:ext cx="2666515" cy="446523"/>
          </a:xfrm>
          <a:prstGeom prst="ellipse">
            <a:avLst/>
          </a:prstGeom>
          <a:gradFill rotWithShape="1">
            <a:gsLst>
              <a:gs pos="42000">
                <a:srgbClr val="C5830D"/>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7" name="Oval 65"/>
          <p:cNvSpPr>
            <a:spLocks noChangeArrowheads="1"/>
          </p:cNvSpPr>
          <p:nvPr/>
        </p:nvSpPr>
        <p:spPr bwMode="auto">
          <a:xfrm>
            <a:off x="6957425" y="4895000"/>
            <a:ext cx="3639627" cy="479605"/>
          </a:xfrm>
          <a:prstGeom prst="ellipse">
            <a:avLst/>
          </a:prstGeom>
          <a:gradFill rotWithShape="1">
            <a:gsLst>
              <a:gs pos="42000">
                <a:srgbClr val="305B90"/>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sp>
        <p:nvSpPr>
          <p:cNvPr id="8" name="Oval 65"/>
          <p:cNvSpPr>
            <a:spLocks noChangeArrowheads="1"/>
          </p:cNvSpPr>
          <p:nvPr/>
        </p:nvSpPr>
        <p:spPr bwMode="auto">
          <a:xfrm>
            <a:off x="5309288" y="4147561"/>
            <a:ext cx="2666515" cy="446523"/>
          </a:xfrm>
          <a:prstGeom prst="ellipse">
            <a:avLst/>
          </a:prstGeom>
          <a:gradFill rotWithShape="1">
            <a:gsLst>
              <a:gs pos="42000">
                <a:srgbClr val="45701A"/>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pitchFamily="34" charset="0"/>
              <a:ea typeface="宋体"/>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9923" y="2004798"/>
            <a:ext cx="2553658" cy="2553658"/>
          </a:xfrm>
          <a:prstGeom prst="rect">
            <a:avLst/>
          </a:prstGeom>
          <a:effectLst>
            <a:reflection blurRad="6350" stA="50000" endA="300" endPos="22000" dist="114300" dir="5400000" sy="-100000" algn="bl" rotWithShape="0"/>
          </a:effectLst>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3558" y="2060848"/>
            <a:ext cx="2730791" cy="2730791"/>
          </a:xfrm>
          <a:prstGeom prst="rect">
            <a:avLst/>
          </a:prstGeom>
          <a:effectLst>
            <a:reflection blurRad="6350" stA="50000" endA="300" endPos="22000" dist="114300" dir="5400000" sy="-100000" algn="bl" rotWithShape="0"/>
          </a:effectLst>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24883" y="4062996"/>
            <a:ext cx="2666223" cy="2103697"/>
          </a:xfrm>
          <a:prstGeom prst="rect">
            <a:avLst/>
          </a:prstGeom>
          <a:effectLst>
            <a:reflection blurRad="6350" stA="50000" endA="300" endPos="22000" dist="114300" dir="5400000" sy="-100000" algn="bl" rotWithShape="0"/>
          </a:effectLst>
        </p:spPr>
      </p:pic>
      <p:sp>
        <p:nvSpPr>
          <p:cNvPr id="26" name="下箭头 25"/>
          <p:cNvSpPr/>
          <p:nvPr/>
        </p:nvSpPr>
        <p:spPr>
          <a:xfrm rot="16200000">
            <a:off x="4498743" y="3342918"/>
            <a:ext cx="432048" cy="7482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271481" y="1353465"/>
            <a:ext cx="5112568" cy="461665"/>
          </a:xfrm>
          <a:prstGeom prst="rect">
            <a:avLst/>
          </a:prstGeom>
        </p:spPr>
        <p:txBody>
          <a:bodyPr wrap="square">
            <a:spAutoFit/>
          </a:bodyPr>
          <a:lstStyle/>
          <a:p>
            <a:r>
              <a:rPr lang="en-US" altLang="zh-CN" sz="2400" dirty="0" err="1" smtClean="0"/>
              <a:t>Docker</a:t>
            </a:r>
            <a:r>
              <a:rPr lang="en-US" altLang="zh-CN" sz="2400" dirty="0" smtClean="0"/>
              <a:t> Engine </a:t>
            </a:r>
            <a:r>
              <a:rPr lang="zh-CN" altLang="en-US" sz="2400" dirty="0" smtClean="0"/>
              <a:t>由三个部分组成：</a:t>
            </a:r>
            <a:endParaRPr lang="en-US" altLang="zh-CN" sz="2000" dirty="0">
              <a:latin typeface="微软雅黑" pitchFamily="34" charset="-122"/>
              <a:ea typeface="微软雅黑" pitchFamily="34" charset="-122"/>
            </a:endParaRPr>
          </a:p>
        </p:txBody>
      </p:sp>
      <p:sp>
        <p:nvSpPr>
          <p:cNvPr id="5" name="矩形 4"/>
          <p:cNvSpPr/>
          <p:nvPr/>
        </p:nvSpPr>
        <p:spPr>
          <a:xfrm>
            <a:off x="5545992" y="2943042"/>
            <a:ext cx="2511294" cy="800219"/>
          </a:xfrm>
          <a:prstGeom prst="rect">
            <a:avLst/>
          </a:prstGeom>
        </p:spPr>
        <p:txBody>
          <a:bodyPr wrap="square">
            <a:spAutoFit/>
          </a:bodyPr>
          <a:lstStyle/>
          <a:p>
            <a:pPr indent="-285750">
              <a:spcAft>
                <a:spcPts val="1200"/>
              </a:spcAft>
              <a:buClr>
                <a:srgbClr val="C00000"/>
              </a:buClr>
              <a:buFont typeface="Wingdings" pitchFamily="2" charset="2"/>
              <a:buChar char="n"/>
            </a:pPr>
            <a:r>
              <a:rPr lang="en-US" altLang="zh-CN" dirty="0" err="1">
                <a:latin typeface="微软雅黑" pitchFamily="34" charset="-122"/>
                <a:ea typeface="微软雅黑" pitchFamily="34" charset="-122"/>
              </a:rPr>
              <a:t>Docker</a:t>
            </a:r>
            <a:r>
              <a:rPr lang="en-US" altLang="zh-CN" dirty="0">
                <a:latin typeface="微软雅黑" pitchFamily="34" charset="-122"/>
                <a:ea typeface="微软雅黑" pitchFamily="34" charset="-122"/>
              </a:rPr>
              <a:t> Daemon </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algn="ctr">
              <a:spcAft>
                <a:spcPts val="1200"/>
              </a:spcAft>
              <a:buClr>
                <a:srgbClr val="C00000"/>
              </a:buClr>
            </a:pPr>
            <a:r>
              <a:rPr lang="en-US" altLang="zh-CN" dirty="0" err="1" smtClean="0">
                <a:latin typeface="微软雅黑" pitchFamily="34" charset="-122"/>
                <a:ea typeface="微软雅黑" pitchFamily="34" charset="-122"/>
              </a:rPr>
              <a:t>Docker</a:t>
            </a:r>
            <a:r>
              <a:rPr lang="en-US" altLang="zh-CN" dirty="0" smtClean="0">
                <a:latin typeface="微软雅黑" pitchFamily="34" charset="-122"/>
                <a:ea typeface="微软雅黑" pitchFamily="34" charset="-122"/>
              </a:rPr>
              <a:t> </a:t>
            </a:r>
            <a:r>
              <a:rPr lang="zh-CN" altLang="en-US" dirty="0">
                <a:latin typeface="微软雅黑" pitchFamily="34" charset="-122"/>
                <a:ea typeface="微软雅黑" pitchFamily="34" charset="-122"/>
              </a:rPr>
              <a:t>进程</a:t>
            </a:r>
            <a:endParaRPr lang="en-US" altLang="zh-CN" dirty="0">
              <a:latin typeface="微软雅黑" pitchFamily="34" charset="-122"/>
              <a:ea typeface="微软雅黑" pitchFamily="34" charset="-122"/>
            </a:endParaRPr>
          </a:p>
        </p:txBody>
      </p:sp>
      <p:sp>
        <p:nvSpPr>
          <p:cNvPr id="28" name="矩形 27"/>
          <p:cNvSpPr/>
          <p:nvPr/>
        </p:nvSpPr>
        <p:spPr>
          <a:xfrm>
            <a:off x="9704653" y="2808866"/>
            <a:ext cx="1848599" cy="1077218"/>
          </a:xfrm>
          <a:prstGeom prst="rect">
            <a:avLst/>
          </a:prstGeom>
        </p:spPr>
        <p:txBody>
          <a:bodyPr wrap="square">
            <a:spAutoFit/>
          </a:bodyPr>
          <a:lstStyle/>
          <a:p>
            <a:pPr indent="-285750">
              <a:spcAft>
                <a:spcPts val="1200"/>
              </a:spcAft>
              <a:buClr>
                <a:srgbClr val="C00000"/>
              </a:buClr>
              <a:buFont typeface="Wingdings" pitchFamily="2" charset="2"/>
              <a:buChar char="n"/>
            </a:pPr>
            <a:r>
              <a:rPr lang="en-US" altLang="zh-CN" dirty="0" smtClean="0">
                <a:latin typeface="微软雅黑" pitchFamily="34" charset="-122"/>
                <a:ea typeface="微软雅黑" pitchFamily="34" charset="-122"/>
              </a:rPr>
              <a:t>REST API</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a:spcAft>
                <a:spcPts val="1200"/>
              </a:spcAft>
              <a:buClr>
                <a:srgbClr val="C00000"/>
              </a:buClr>
            </a:pPr>
            <a:r>
              <a:rPr lang="zh-CN" altLang="en-US" dirty="0" smtClean="0">
                <a:latin typeface="微软雅黑" pitchFamily="34" charset="-122"/>
                <a:ea typeface="微软雅黑" pitchFamily="34" charset="-122"/>
              </a:rPr>
              <a:t>指定了和进程交互的接口</a:t>
            </a:r>
            <a:endParaRPr lang="en-US" altLang="zh-CN" dirty="0">
              <a:latin typeface="微软雅黑" pitchFamily="34" charset="-122"/>
              <a:ea typeface="微软雅黑" pitchFamily="34" charset="-122"/>
            </a:endParaRPr>
          </a:p>
        </p:txBody>
      </p:sp>
      <p:sp>
        <p:nvSpPr>
          <p:cNvPr id="29" name="矩形 28"/>
          <p:cNvSpPr/>
          <p:nvPr/>
        </p:nvSpPr>
        <p:spPr>
          <a:xfrm>
            <a:off x="7399333" y="4606691"/>
            <a:ext cx="2649034" cy="1354217"/>
          </a:xfrm>
          <a:prstGeom prst="rect">
            <a:avLst/>
          </a:prstGeom>
        </p:spPr>
        <p:txBody>
          <a:bodyPr wrap="square">
            <a:spAutoFit/>
          </a:bodyPr>
          <a:lstStyle/>
          <a:p>
            <a:pPr indent="-285750">
              <a:spcAft>
                <a:spcPts val="1200"/>
              </a:spcAft>
              <a:buClr>
                <a:srgbClr val="C00000"/>
              </a:buClr>
              <a:buFont typeface="Wingdings" pitchFamily="2" charset="2"/>
              <a:buChar char="n"/>
            </a:pPr>
            <a:r>
              <a:rPr lang="en-US" altLang="zh-CN" dirty="0" smtClean="0">
                <a:latin typeface="微软雅黑" pitchFamily="34" charset="-122"/>
                <a:ea typeface="微软雅黑" pitchFamily="34" charset="-122"/>
              </a:rPr>
              <a:t>CLI</a:t>
            </a:r>
            <a:r>
              <a:rPr lang="zh-CN" altLang="en-US" dirty="0" smtClean="0">
                <a:latin typeface="微软雅黑" pitchFamily="34" charset="-122"/>
                <a:ea typeface="微软雅黑" pitchFamily="34" charset="-122"/>
              </a:rPr>
              <a:t>：通过 </a:t>
            </a:r>
            <a:r>
              <a:rPr lang="en-US" altLang="zh-CN" dirty="0" smtClean="0">
                <a:latin typeface="微软雅黑" pitchFamily="34" charset="-122"/>
                <a:ea typeface="微软雅黑" pitchFamily="34" charset="-122"/>
              </a:rPr>
              <a:t>REST API </a:t>
            </a:r>
            <a:r>
              <a:rPr lang="zh-CN" altLang="en-US" dirty="0" smtClean="0">
                <a:latin typeface="微软雅黑" pitchFamily="34" charset="-122"/>
                <a:ea typeface="微软雅黑" pitchFamily="34" charset="-122"/>
              </a:rPr>
              <a:t>和 </a:t>
            </a:r>
            <a:r>
              <a:rPr lang="en-US" altLang="zh-CN" dirty="0" smtClean="0">
                <a:latin typeface="微软雅黑" pitchFamily="34" charset="-122"/>
                <a:ea typeface="微软雅黑" pitchFamily="34" charset="-122"/>
              </a:rPr>
              <a:t>daemon </a:t>
            </a:r>
            <a:r>
              <a:rPr lang="zh-CN" altLang="en-US" dirty="0" smtClean="0">
                <a:latin typeface="微软雅黑" pitchFamily="34" charset="-122"/>
                <a:ea typeface="微软雅黑" pitchFamily="34" charset="-122"/>
              </a:rPr>
              <a:t>通信，诸如：</a:t>
            </a:r>
            <a:endParaRPr lang="en-US" altLang="zh-CN" dirty="0" smtClean="0">
              <a:latin typeface="微软雅黑" pitchFamily="34" charset="-122"/>
              <a:ea typeface="微软雅黑" pitchFamily="34" charset="-122"/>
            </a:endParaRPr>
          </a:p>
          <a:p>
            <a:pPr>
              <a:spcAft>
                <a:spcPts val="1200"/>
              </a:spcAft>
              <a:buClr>
                <a:srgbClr val="C00000"/>
              </a:buClr>
            </a:pPr>
            <a:r>
              <a:rPr lang="en-US" altLang="zh-CN" dirty="0" err="1" smtClean="0">
                <a:latin typeface="微软雅黑" pitchFamily="34" charset="-122"/>
                <a:ea typeface="微软雅黑" pitchFamily="34" charset="-122"/>
              </a:rPr>
              <a:t>docker</a:t>
            </a:r>
            <a:r>
              <a:rPr lang="en-US" altLang="zh-CN" dirty="0" smtClean="0">
                <a:latin typeface="微软雅黑" pitchFamily="34" charset="-122"/>
                <a:ea typeface="微软雅黑" pitchFamily="34" charset="-122"/>
              </a:rPr>
              <a:t> run &lt;image&gt;, </a:t>
            </a:r>
            <a:r>
              <a:rPr lang="en-US" altLang="zh-CN" dirty="0" err="1" smtClean="0">
                <a:latin typeface="微软雅黑" pitchFamily="34" charset="-122"/>
                <a:ea typeface="微软雅黑" pitchFamily="34" charset="-122"/>
              </a:rPr>
              <a:t>docker</a:t>
            </a:r>
            <a:r>
              <a:rPr lang="en-US" altLang="zh-CN" dirty="0" smtClean="0">
                <a:latin typeface="微软雅黑" pitchFamily="34" charset="-122"/>
                <a:ea typeface="微软雅黑" pitchFamily="34" charset="-122"/>
              </a:rPr>
              <a:t> ps...</a:t>
            </a:r>
            <a:endParaRPr lang="en-US" altLang="zh-CN" dirty="0">
              <a:latin typeface="微软雅黑" pitchFamily="34" charset="-122"/>
              <a:ea typeface="微软雅黑" pitchFamily="34" charset="-122"/>
            </a:endParaRPr>
          </a:p>
        </p:txBody>
      </p:sp>
      <p:pic>
        <p:nvPicPr>
          <p:cNvPr id="31" name="音频 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7150" y="6154738"/>
            <a:ext cx="487363" cy="487362"/>
          </a:xfrm>
          <a:prstGeom prst="rect">
            <a:avLst/>
          </a:prstGeom>
        </p:spPr>
      </p:pic>
    </p:spTree>
    <p:extLst>
      <p:ext uri="{BB962C8B-B14F-4D97-AF65-F5344CB8AC3E}">
        <p14:creationId xmlns:p14="http://schemas.microsoft.com/office/powerpoint/2010/main" val="1167559324"/>
      </p:ext>
    </p:extLst>
  </p:cSld>
  <p:clrMapOvr>
    <a:masterClrMapping/>
  </p:clrMapOvr>
  <mc:AlternateContent xmlns:mc="http://schemas.openxmlformats.org/markup-compatibility/2006" xmlns:p14="http://schemas.microsoft.com/office/powerpoint/2010/main">
    <mc:Choice Requires="p14">
      <p:transition spd="slow" p14:dur="2000" advTm="29426"/>
    </mc:Choice>
    <mc:Fallback xmlns="">
      <p:transition spd="slow" advTm="29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par>
                                <p:cTn id="7" presetID="2" presetClass="entr" presetSubtype="8"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500" fill="hold"/>
                                        <p:tgtEl>
                                          <p:spTgt spid="26"/>
                                        </p:tgtEl>
                                        <p:attrNameLst>
                                          <p:attrName>ppt_x</p:attrName>
                                        </p:attrNameLst>
                                      </p:cBhvr>
                                      <p:tavLst>
                                        <p:tav tm="0">
                                          <p:val>
                                            <p:strVal val="0-#ppt_w/2"/>
                                          </p:val>
                                        </p:tav>
                                        <p:tav tm="100000">
                                          <p:val>
                                            <p:strVal val="#ppt_x"/>
                                          </p:val>
                                        </p:tav>
                                      </p:tavLst>
                                    </p:anim>
                                    <p:anim calcmode="lin" valueType="num">
                                      <p:cBhvr additive="base">
                                        <p:cTn id="10" dur="500" fill="hold"/>
                                        <p:tgtEl>
                                          <p:spTgt spid="26"/>
                                        </p:tgtEl>
                                        <p:attrNameLst>
                                          <p:attrName>ppt_y</p:attrName>
                                        </p:attrNameLst>
                                      </p:cBhvr>
                                      <p:tavLst>
                                        <p:tav tm="0">
                                          <p:val>
                                            <p:strVal val="#ppt_y"/>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0-#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0-#ppt_w/2"/>
                                          </p:val>
                                        </p:tav>
                                        <p:tav tm="100000">
                                          <p:val>
                                            <p:strVal val="#ppt_x"/>
                                          </p:val>
                                        </p:tav>
                                      </p:tavLst>
                                    </p:anim>
                                    <p:anim calcmode="lin" valueType="num">
                                      <p:cBhvr additive="base">
                                        <p:cTn id="42" dur="500" fill="hold"/>
                                        <p:tgtEl>
                                          <p:spTgt spid="29"/>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0-#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31"/>
                </p:tgtEl>
              </p:cMediaNode>
            </p:audio>
          </p:childTnLst>
        </p:cTn>
      </p:par>
    </p:tnLst>
    <p:bldLst>
      <p:bldP spid="6" grpId="0" animBg="1"/>
      <p:bldP spid="7" grpId="0" animBg="1"/>
      <p:bldP spid="8" grpId="0" animBg="1"/>
      <p:bldP spid="26" grpId="0" animBg="1"/>
      <p:bldP spid="5"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Docker</a:t>
            </a:r>
            <a:r>
              <a:rPr lang="en-US" altLang="zh-CN" dirty="0"/>
              <a:t> </a:t>
            </a:r>
            <a:r>
              <a:rPr lang="en-US" altLang="zh-CN" dirty="0" smtClean="0"/>
              <a:t>Engine</a:t>
            </a:r>
            <a:r>
              <a:rPr lang="zh-CN" altLang="en-US" dirty="0" smtClean="0"/>
              <a:t>安装</a:t>
            </a:r>
            <a:endParaRPr lang="zh-CN" altLang="en-US" dirty="0"/>
          </a:p>
        </p:txBody>
      </p:sp>
      <p:sp>
        <p:nvSpPr>
          <p:cNvPr id="3" name="内容占位符 2"/>
          <p:cNvSpPr>
            <a:spLocks noGrp="1"/>
          </p:cNvSpPr>
          <p:nvPr>
            <p:ph idx="1"/>
          </p:nvPr>
        </p:nvSpPr>
        <p:spPr>
          <a:xfrm>
            <a:off x="324813" y="1075766"/>
            <a:ext cx="11540790" cy="5665602"/>
          </a:xfrm>
        </p:spPr>
        <p:txBody>
          <a:bodyPr>
            <a:normAutofit fontScale="92500" lnSpcReduction="20000"/>
          </a:bodyPr>
          <a:lstStyle/>
          <a:p>
            <a:r>
              <a:rPr lang="zh-CN" altLang="en-US" sz="2000" dirty="0"/>
              <a:t>安装</a:t>
            </a:r>
            <a:r>
              <a:rPr lang="en-US" altLang="zh-CN" sz="2000" dirty="0" err="1"/>
              <a:t>Docker</a:t>
            </a:r>
            <a:r>
              <a:rPr lang="en-US" altLang="zh-CN" sz="2000" dirty="0"/>
              <a:t> Engine</a:t>
            </a:r>
            <a:r>
              <a:rPr lang="zh-CN" altLang="en-US" sz="2000" dirty="0"/>
              <a:t>有两种</a:t>
            </a:r>
            <a:r>
              <a:rPr lang="zh-CN" altLang="en-US" sz="2000" dirty="0" smtClean="0"/>
              <a:t>方式</a:t>
            </a:r>
            <a:r>
              <a:rPr lang="zh-CN" altLang="en-US" sz="2000" dirty="0"/>
              <a:t>：</a:t>
            </a:r>
            <a:r>
              <a:rPr lang="en-US" altLang="zh-CN" sz="2000" b="1" dirty="0" smtClean="0"/>
              <a:t>yum/apt-get</a:t>
            </a:r>
            <a:r>
              <a:rPr lang="zh-CN" altLang="en-US" sz="2000" b="1" dirty="0" smtClean="0"/>
              <a:t>安装  </a:t>
            </a:r>
            <a:r>
              <a:rPr lang="en-US" altLang="zh-CN" sz="2000" dirty="0" smtClean="0"/>
              <a:t>&amp;  </a:t>
            </a:r>
            <a:r>
              <a:rPr lang="zh-CN" altLang="en-US" sz="2000" b="1" dirty="0" smtClean="0"/>
              <a:t>脚本安装</a:t>
            </a:r>
            <a:endParaRPr lang="en-US" altLang="zh-CN" sz="2000" dirty="0" smtClean="0"/>
          </a:p>
          <a:p>
            <a:pPr indent="0">
              <a:buNone/>
            </a:pPr>
            <a:r>
              <a:rPr lang="zh-CN" altLang="en-US" sz="2000" dirty="0" smtClean="0"/>
              <a:t>（</a:t>
            </a:r>
            <a:r>
              <a:rPr lang="en-US" altLang="zh-CN" sz="2000" dirty="0" smtClean="0"/>
              <a:t>1</a:t>
            </a:r>
            <a:r>
              <a:rPr lang="zh-CN" altLang="en-US" sz="2000" dirty="0" smtClean="0"/>
              <a:t>）</a:t>
            </a:r>
            <a:r>
              <a:rPr lang="en-US" altLang="zh-CN" sz="2000" dirty="0" smtClean="0"/>
              <a:t>yum</a:t>
            </a:r>
            <a:r>
              <a:rPr lang="zh-CN" altLang="en-US" sz="2000" dirty="0" smtClean="0"/>
              <a:t>安装</a:t>
            </a:r>
            <a:r>
              <a:rPr lang="zh-CN" altLang="en-US" sz="2000" dirty="0" smtClean="0">
                <a:sym typeface="Wingdings" panose="05000000000000000000" pitchFamily="2" charset="2"/>
              </a:rPr>
              <a:t>（以</a:t>
            </a:r>
            <a:r>
              <a:rPr lang="en-US" altLang="zh-CN" sz="2000" dirty="0" smtClean="0">
                <a:sym typeface="Wingdings" panose="05000000000000000000" pitchFamily="2" charset="2"/>
              </a:rPr>
              <a:t>cent7.3</a:t>
            </a:r>
            <a:r>
              <a:rPr lang="zh-CN" altLang="en-US" sz="2000" dirty="0" smtClean="0">
                <a:sym typeface="Wingdings" panose="05000000000000000000" pitchFamily="2" charset="2"/>
              </a:rPr>
              <a:t>为例）</a:t>
            </a:r>
            <a:endParaRPr lang="en-US" altLang="zh-CN" sz="2000" dirty="0" smtClean="0">
              <a:sym typeface="Wingdings" panose="05000000000000000000" pitchFamily="2" charset="2"/>
            </a:endParaRPr>
          </a:p>
          <a:p>
            <a:pPr indent="0">
              <a:buNone/>
            </a:pPr>
            <a:r>
              <a:rPr lang="en-US" altLang="zh-CN" sz="2000" dirty="0" smtClean="0">
                <a:sym typeface="Wingdings" panose="05000000000000000000" pitchFamily="2" charset="2"/>
              </a:rPr>
              <a:t>#</a:t>
            </a:r>
            <a:r>
              <a:rPr lang="en-US" altLang="zh-CN" sz="2000" dirty="0" err="1" smtClean="0">
                <a:sym typeface="Wingdings" panose="05000000000000000000" pitchFamily="2" charset="2"/>
              </a:rPr>
              <a:t>sudo</a:t>
            </a:r>
            <a:r>
              <a:rPr lang="en-US" altLang="zh-CN" sz="2000" dirty="0" smtClean="0">
                <a:sym typeface="Wingdings" panose="05000000000000000000" pitchFamily="2" charset="2"/>
              </a:rPr>
              <a:t> yum update</a:t>
            </a:r>
          </a:p>
          <a:p>
            <a:pPr indent="0">
              <a:buNone/>
            </a:pPr>
            <a:r>
              <a:rPr lang="en-US" altLang="zh-CN" sz="2000" dirty="0" smtClean="0">
                <a:sym typeface="Wingdings" panose="05000000000000000000" pitchFamily="2" charset="2"/>
              </a:rPr>
              <a:t>#yum install </a:t>
            </a:r>
            <a:r>
              <a:rPr lang="en-US" altLang="zh-CN" sz="2000" dirty="0" err="1" smtClean="0">
                <a:sym typeface="Wingdings" panose="05000000000000000000" pitchFamily="2" charset="2"/>
              </a:rPr>
              <a:t>docker</a:t>
            </a:r>
            <a:endParaRPr lang="en-US" altLang="zh-CN" sz="2000" dirty="0" smtClean="0">
              <a:sym typeface="Wingdings" panose="05000000000000000000" pitchFamily="2" charset="2"/>
            </a:endParaRPr>
          </a:p>
          <a:p>
            <a:pPr indent="0">
              <a:buNone/>
            </a:pPr>
            <a:r>
              <a:rPr lang="en-US" altLang="zh-CN" sz="2000" dirty="0"/>
              <a:t>#</a:t>
            </a:r>
            <a:r>
              <a:rPr lang="zh-CN" altLang="zh-CN" sz="2000" dirty="0"/>
              <a:t>systemctl enable docker</a:t>
            </a:r>
          </a:p>
          <a:p>
            <a:pPr indent="0">
              <a:buNone/>
            </a:pPr>
            <a:r>
              <a:rPr lang="en-US" altLang="zh-CN" sz="2000" dirty="0"/>
              <a:t>#</a:t>
            </a:r>
            <a:r>
              <a:rPr lang="zh-CN" altLang="zh-CN" sz="2000" dirty="0"/>
              <a:t>systemctl start </a:t>
            </a:r>
            <a:r>
              <a:rPr lang="zh-CN" altLang="zh-CN" sz="2000" dirty="0" smtClean="0"/>
              <a:t>docker</a:t>
            </a:r>
            <a:endParaRPr lang="en-US" altLang="zh-CN" sz="2000" dirty="0" smtClean="0"/>
          </a:p>
          <a:p>
            <a:pPr indent="0">
              <a:buNone/>
            </a:pPr>
            <a:r>
              <a:rPr lang="zh-CN" altLang="en-US" sz="2000" dirty="0" smtClean="0"/>
              <a:t>（</a:t>
            </a:r>
            <a:r>
              <a:rPr lang="en-US" altLang="zh-CN" sz="2000" dirty="0" smtClean="0"/>
              <a:t>2</a:t>
            </a:r>
            <a:r>
              <a:rPr lang="zh-CN" altLang="en-US" sz="2000" dirty="0" smtClean="0"/>
              <a:t>）脚本安装</a:t>
            </a:r>
            <a:r>
              <a:rPr lang="zh-CN" altLang="en-US" sz="2000" dirty="0">
                <a:sym typeface="Wingdings" panose="05000000000000000000" pitchFamily="2" charset="2"/>
              </a:rPr>
              <a:t>（以</a:t>
            </a:r>
            <a:r>
              <a:rPr lang="en-US" altLang="zh-CN" sz="2000" dirty="0">
                <a:sym typeface="Wingdings" panose="05000000000000000000" pitchFamily="2" charset="2"/>
              </a:rPr>
              <a:t>cent7.3</a:t>
            </a:r>
            <a:r>
              <a:rPr lang="zh-CN" altLang="en-US" sz="2000" dirty="0">
                <a:sym typeface="Wingdings" panose="05000000000000000000" pitchFamily="2" charset="2"/>
              </a:rPr>
              <a:t>为例</a:t>
            </a:r>
            <a:r>
              <a:rPr lang="zh-CN" altLang="en-US" sz="2000" dirty="0" smtClean="0">
                <a:sym typeface="Wingdings" panose="05000000000000000000" pitchFamily="2" charset="2"/>
              </a:rPr>
              <a:t>）</a:t>
            </a:r>
            <a:endParaRPr lang="en-US" altLang="zh-CN" sz="2000" dirty="0" smtClean="0">
              <a:sym typeface="Wingdings" panose="05000000000000000000" pitchFamily="2" charset="2"/>
            </a:endParaRPr>
          </a:p>
          <a:p>
            <a:pPr indent="0">
              <a:buNone/>
            </a:pPr>
            <a:r>
              <a:rPr lang="en-US" altLang="zh-CN" sz="2000" dirty="0" smtClean="0">
                <a:sym typeface="Wingdings" panose="05000000000000000000" pitchFamily="2" charset="2"/>
              </a:rPr>
              <a:t>#curl </a:t>
            </a:r>
            <a:r>
              <a:rPr lang="en-US" altLang="zh-CN" sz="2000" dirty="0">
                <a:sym typeface="Wingdings" panose="05000000000000000000" pitchFamily="2" charset="2"/>
              </a:rPr>
              <a:t>-</a:t>
            </a:r>
            <a:r>
              <a:rPr lang="en-US" altLang="zh-CN" sz="2000" dirty="0" err="1">
                <a:sym typeface="Wingdings" panose="05000000000000000000" pitchFamily="2" charset="2"/>
              </a:rPr>
              <a:t>sSL</a:t>
            </a:r>
            <a:r>
              <a:rPr lang="en-US" altLang="zh-CN" sz="2000" dirty="0">
                <a:sym typeface="Wingdings" panose="05000000000000000000" pitchFamily="2" charset="2"/>
              </a:rPr>
              <a:t> https:// get.docker.io | bash</a:t>
            </a:r>
          </a:p>
          <a:p>
            <a:pPr indent="0">
              <a:buNone/>
            </a:pPr>
            <a:r>
              <a:rPr lang="en-US" altLang="zh-CN" sz="2000" dirty="0">
                <a:sym typeface="Wingdings" panose="05000000000000000000" pitchFamily="2" charset="2"/>
              </a:rPr>
              <a:t>#yum install net-tools</a:t>
            </a:r>
          </a:p>
          <a:p>
            <a:pPr indent="0">
              <a:buNone/>
            </a:pPr>
            <a:r>
              <a:rPr lang="en-US" altLang="zh-CN" sz="2000" dirty="0">
                <a:sym typeface="Wingdings" panose="05000000000000000000" pitchFamily="2" charset="2"/>
              </a:rPr>
              <a:t>#</a:t>
            </a:r>
            <a:r>
              <a:rPr lang="en-US" altLang="zh-CN" sz="2000" dirty="0" err="1">
                <a:sym typeface="Wingdings" panose="05000000000000000000" pitchFamily="2" charset="2"/>
              </a:rPr>
              <a:t>systemctl</a:t>
            </a:r>
            <a:r>
              <a:rPr lang="en-US" altLang="zh-CN" sz="2000" dirty="0">
                <a:sym typeface="Wingdings" panose="05000000000000000000" pitchFamily="2" charset="2"/>
              </a:rPr>
              <a:t> enable </a:t>
            </a:r>
            <a:r>
              <a:rPr lang="en-US" altLang="zh-CN" sz="2000" dirty="0" err="1">
                <a:sym typeface="Wingdings" panose="05000000000000000000" pitchFamily="2" charset="2"/>
              </a:rPr>
              <a:t>docker</a:t>
            </a:r>
            <a:endParaRPr lang="en-US" altLang="zh-CN" sz="2000" dirty="0">
              <a:sym typeface="Wingdings" panose="05000000000000000000" pitchFamily="2" charset="2"/>
            </a:endParaRPr>
          </a:p>
          <a:p>
            <a:pPr indent="0">
              <a:buNone/>
            </a:pPr>
            <a:r>
              <a:rPr lang="en-US" altLang="zh-CN" sz="2000" dirty="0">
                <a:sym typeface="Wingdings" panose="05000000000000000000" pitchFamily="2" charset="2"/>
              </a:rPr>
              <a:t>#</a:t>
            </a:r>
            <a:r>
              <a:rPr lang="en-US" altLang="zh-CN" sz="2000" dirty="0" err="1">
                <a:sym typeface="Wingdings" panose="05000000000000000000" pitchFamily="2" charset="2"/>
              </a:rPr>
              <a:t>systemctl</a:t>
            </a:r>
            <a:r>
              <a:rPr lang="en-US" altLang="zh-CN" sz="2000" dirty="0">
                <a:sym typeface="Wingdings" panose="05000000000000000000" pitchFamily="2" charset="2"/>
              </a:rPr>
              <a:t> start </a:t>
            </a:r>
            <a:r>
              <a:rPr lang="en-US" altLang="zh-CN" sz="2000" dirty="0" err="1">
                <a:sym typeface="Wingdings" panose="05000000000000000000" pitchFamily="2" charset="2"/>
              </a:rPr>
              <a:t>docker</a:t>
            </a:r>
            <a:endParaRPr lang="en-US" altLang="zh-CN" sz="2000" dirty="0" smtClean="0">
              <a:sym typeface="Wingdings" panose="05000000000000000000" pitchFamily="2" charset="2"/>
            </a:endParaRPr>
          </a:p>
          <a:p>
            <a:pPr indent="0">
              <a:buNone/>
            </a:pPr>
            <a:endParaRPr lang="zh-CN" altLang="zh-CN" sz="2000" dirty="0"/>
          </a:p>
          <a:p>
            <a:pPr indent="0">
              <a:buNone/>
            </a:pPr>
            <a:endParaRPr lang="zh-CN" altLang="en-US" sz="2000"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586" y="2257360"/>
            <a:ext cx="4277839" cy="3043847"/>
          </a:xfrm>
          <a:prstGeom prst="rect">
            <a:avLst/>
          </a:prstGeom>
          <a:ln>
            <a:noFill/>
          </a:ln>
          <a:effectLst>
            <a:outerShdw blurRad="292100" dist="139700" dir="2700000" algn="tl" rotWithShape="0">
              <a:srgbClr val="333333">
                <a:alpha val="65000"/>
              </a:srgbClr>
            </a:outerShdw>
          </a:effectLst>
        </p:spPr>
      </p:pic>
      <p:pic>
        <p:nvPicPr>
          <p:cNvPr id="4" name="Picture 2" descr="C:\Users\wcj\Desktop\2014年3D小人\5056611_095637060000_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4342" y="3884184"/>
            <a:ext cx="2681261" cy="24139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7150" y="6154738"/>
            <a:ext cx="487363" cy="487362"/>
          </a:xfrm>
          <a:prstGeom prst="rect">
            <a:avLst/>
          </a:prstGeom>
        </p:spPr>
      </p:pic>
    </p:spTree>
    <p:extLst>
      <p:ext uri="{BB962C8B-B14F-4D97-AF65-F5344CB8AC3E}">
        <p14:creationId xmlns:p14="http://schemas.microsoft.com/office/powerpoint/2010/main" val="99592905"/>
      </p:ext>
    </p:extLst>
  </p:cSld>
  <p:clrMapOvr>
    <a:masterClrMapping/>
  </p:clrMapOvr>
  <mc:AlternateContent xmlns:mc="http://schemas.openxmlformats.org/markup-compatibility/2006" xmlns:p14="http://schemas.microsoft.com/office/powerpoint/2010/main">
    <mc:Choice Requires="p14">
      <p:transition spd="slow" p14:dur="2000" advTm="43268"/>
    </mc:Choice>
    <mc:Fallback xmlns="">
      <p:transition spd="slow" advTm="43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3"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r>
              <a:rPr lang="en-US" altLang="zh-CN" dirty="0" smtClean="0"/>
              <a:t> Engine</a:t>
            </a:r>
            <a:r>
              <a:rPr lang="zh-CN" altLang="en-US" dirty="0" smtClean="0"/>
              <a:t>常用命令</a:t>
            </a:r>
            <a:endParaRPr lang="zh-CN" altLang="en-US" dirty="0"/>
          </a:p>
        </p:txBody>
      </p:sp>
      <p:sp>
        <p:nvSpPr>
          <p:cNvPr id="3" name="内容占位符 2"/>
          <p:cNvSpPr>
            <a:spLocks noGrp="1"/>
          </p:cNvSpPr>
          <p:nvPr>
            <p:ph idx="1"/>
          </p:nvPr>
        </p:nvSpPr>
        <p:spPr>
          <a:xfrm>
            <a:off x="260509" y="1075766"/>
            <a:ext cx="11540790" cy="5665602"/>
          </a:xfrm>
        </p:spPr>
        <p:txBody>
          <a:bodyPr>
            <a:normAutofit/>
          </a:bodyPr>
          <a:lstStyle/>
          <a:p>
            <a:r>
              <a:rPr lang="en-US" altLang="zh-CN" sz="2000" dirty="0" err="1"/>
              <a:t>docker</a:t>
            </a:r>
            <a:r>
              <a:rPr lang="en-US" altLang="zh-CN" sz="2000" dirty="0"/>
              <a:t> run -it &lt;image </a:t>
            </a:r>
            <a:r>
              <a:rPr lang="en-US" altLang="zh-CN" sz="2000" dirty="0" smtClean="0"/>
              <a:t>name/ID&gt;</a:t>
            </a:r>
            <a:r>
              <a:rPr lang="zh-CN" altLang="en-US" sz="2000" dirty="0"/>
              <a:t>：将镜像在容器中运行</a:t>
            </a:r>
            <a:r>
              <a:rPr lang="zh-CN" altLang="en-US" sz="2000" dirty="0" smtClean="0"/>
              <a:t>；</a:t>
            </a:r>
            <a:endParaRPr lang="en-US" altLang="zh-CN" sz="2000" dirty="0" smtClean="0"/>
          </a:p>
          <a:p>
            <a:pPr indent="0">
              <a:buNone/>
            </a:pPr>
            <a:r>
              <a:rPr lang="zh-CN" altLang="en-US" sz="1400" dirty="0" smtClean="0"/>
              <a:t>注释：</a:t>
            </a:r>
            <a:r>
              <a:rPr lang="en-US" altLang="zh-CN" sz="1400" dirty="0" smtClean="0"/>
              <a:t>-d</a:t>
            </a:r>
            <a:r>
              <a:rPr lang="en-US" altLang="zh-CN" sz="1400" dirty="0"/>
              <a:t>: </a:t>
            </a:r>
            <a:r>
              <a:rPr lang="zh-CN" altLang="en-US" sz="1400" dirty="0" smtClean="0"/>
              <a:t>（</a:t>
            </a:r>
            <a:r>
              <a:rPr lang="zh-CN" altLang="en-US" sz="1400" dirty="0"/>
              <a:t>后台运行容器，并返回容器</a:t>
            </a:r>
            <a:r>
              <a:rPr lang="en-US" altLang="zh-CN" sz="1400" dirty="0"/>
              <a:t>ID </a:t>
            </a:r>
            <a:r>
              <a:rPr lang="zh-CN" altLang="en-US" sz="1400" dirty="0" smtClean="0"/>
              <a:t>）；</a:t>
            </a:r>
            <a:r>
              <a:rPr lang="en-US" altLang="zh-CN" sz="1400" dirty="0" smtClean="0"/>
              <a:t>-</a:t>
            </a:r>
            <a:r>
              <a:rPr lang="en-US" altLang="zh-CN" sz="1400" dirty="0" err="1"/>
              <a:t>i</a:t>
            </a:r>
            <a:r>
              <a:rPr lang="en-US" altLang="zh-CN" sz="1400" dirty="0"/>
              <a:t>: </a:t>
            </a:r>
            <a:r>
              <a:rPr lang="zh-CN" altLang="en-US" sz="1400" dirty="0" smtClean="0"/>
              <a:t>（</a:t>
            </a:r>
            <a:r>
              <a:rPr lang="zh-CN" altLang="en-US" sz="1400" dirty="0"/>
              <a:t>以交互模式运行容器，通常与 </a:t>
            </a:r>
            <a:r>
              <a:rPr lang="en-US" altLang="zh-CN" sz="1400" dirty="0"/>
              <a:t>-t </a:t>
            </a:r>
            <a:r>
              <a:rPr lang="zh-CN" altLang="en-US" sz="1400" dirty="0"/>
              <a:t>同时使用</a:t>
            </a:r>
            <a:r>
              <a:rPr lang="zh-CN" altLang="en-US" sz="1400" dirty="0" smtClean="0"/>
              <a:t>）；</a:t>
            </a:r>
            <a:r>
              <a:rPr lang="en-US" altLang="zh-CN" sz="1400" dirty="0" smtClean="0"/>
              <a:t>-</a:t>
            </a:r>
            <a:r>
              <a:rPr lang="en-US" altLang="zh-CN" sz="1400" dirty="0"/>
              <a:t>t: </a:t>
            </a:r>
            <a:r>
              <a:rPr lang="zh-CN" altLang="en-US" sz="1400" dirty="0" smtClean="0"/>
              <a:t>（</a:t>
            </a:r>
            <a:r>
              <a:rPr lang="zh-CN" altLang="en-US" sz="1400" dirty="0"/>
              <a:t>为容器分配</a:t>
            </a:r>
            <a:r>
              <a:rPr lang="en-US" altLang="zh-CN" sz="1400" dirty="0" err="1"/>
              <a:t>tty</a:t>
            </a:r>
            <a:r>
              <a:rPr lang="zh-CN" altLang="en-US" sz="1400" dirty="0"/>
              <a:t>终端，通常与 </a:t>
            </a:r>
            <a:r>
              <a:rPr lang="en-US" altLang="zh-CN" sz="1400" dirty="0"/>
              <a:t>-</a:t>
            </a:r>
            <a:r>
              <a:rPr lang="en-US" altLang="zh-CN" sz="1400" dirty="0" err="1"/>
              <a:t>i</a:t>
            </a:r>
            <a:r>
              <a:rPr lang="en-US" altLang="zh-CN" sz="1400" dirty="0"/>
              <a:t> </a:t>
            </a:r>
            <a:r>
              <a:rPr lang="zh-CN" altLang="en-US" sz="1400" dirty="0"/>
              <a:t>同时使用</a:t>
            </a:r>
            <a:r>
              <a:rPr lang="zh-CN" altLang="en-US" sz="1400" dirty="0" smtClean="0"/>
              <a:t>）；</a:t>
            </a:r>
            <a:r>
              <a:rPr lang="en-US" altLang="zh-CN" sz="1400" dirty="0" smtClean="0"/>
              <a:t>--</a:t>
            </a:r>
            <a:r>
              <a:rPr lang="en-US" altLang="zh-CN" sz="1400" dirty="0"/>
              <a:t>name</a:t>
            </a:r>
            <a:r>
              <a:rPr lang="en-US" altLang="zh-CN" sz="1400" dirty="0" smtClean="0"/>
              <a:t>=“</a:t>
            </a:r>
            <a:r>
              <a:rPr lang="en-US" altLang="zh-CN" sz="1400" dirty="0" err="1" smtClean="0"/>
              <a:t>nginx-lb</a:t>
            </a:r>
            <a:r>
              <a:rPr lang="en-US" altLang="zh-CN" sz="1400" dirty="0" smtClean="0"/>
              <a:t>”: </a:t>
            </a:r>
            <a:r>
              <a:rPr lang="zh-CN" altLang="en-US" sz="1400" dirty="0" smtClean="0"/>
              <a:t>（</a:t>
            </a:r>
            <a:r>
              <a:rPr lang="zh-CN" altLang="en-US" sz="1400" dirty="0"/>
              <a:t>为容器指定一个名称</a:t>
            </a:r>
            <a:r>
              <a:rPr lang="zh-CN" altLang="en-US" sz="1400" dirty="0" smtClean="0"/>
              <a:t>）；</a:t>
            </a:r>
            <a:endParaRPr lang="zh-CN" altLang="en-US" sz="2000" dirty="0"/>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382" y="3068960"/>
            <a:ext cx="3960440" cy="22178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内容占位符 2"/>
          <p:cNvSpPr txBox="1">
            <a:spLocks/>
          </p:cNvSpPr>
          <p:nvPr/>
        </p:nvSpPr>
        <p:spPr>
          <a:xfrm>
            <a:off x="260509" y="2454006"/>
            <a:ext cx="11540790" cy="5665602"/>
          </a:xfrm>
          <a:prstGeom prst="rect">
            <a:avLst/>
          </a:prstGeom>
          <a:ln w="19050">
            <a:noFill/>
            <a:prstDash val="solid"/>
          </a:ln>
        </p:spPr>
        <p:txBody>
          <a:bodyPr vert="horz" lIns="0" tIns="0" rIns="0" bIns="0" rtlCol="0">
            <a:normAutofit/>
          </a:bodyPr>
          <a:lstStyle>
            <a:lvl1pPr marL="228600" indent="228600" algn="l" defTabSz="914400" rtl="0" eaLnBrk="1" latinLnBrk="0" hangingPunct="1">
              <a:lnSpc>
                <a:spcPct val="150000"/>
              </a:lnSpc>
              <a:spcBef>
                <a:spcPts val="1000"/>
              </a:spcBef>
              <a:buClr>
                <a:srgbClr val="C00000"/>
              </a:buClr>
              <a:buFont typeface="Wingdings" panose="05000000000000000000" pitchFamily="2" charset="2"/>
              <a:buChar char="p"/>
              <a:defRPr sz="1600" kern="1200">
                <a:solidFill>
                  <a:schemeClr val="tx1"/>
                </a:solidFill>
                <a:latin typeface="+mn-ea"/>
                <a:ea typeface="+mn-ea"/>
                <a:cs typeface="+mn-cs"/>
              </a:defRPr>
            </a:lvl1pPr>
            <a:lvl2pPr marL="685800" indent="228600" algn="l" defTabSz="914400" rtl="0" eaLnBrk="1" latinLnBrk="0" hangingPunct="1">
              <a:lnSpc>
                <a:spcPct val="150000"/>
              </a:lnSpc>
              <a:spcBef>
                <a:spcPts val="500"/>
              </a:spcBef>
              <a:buClr>
                <a:srgbClr val="C00000"/>
              </a:buClr>
              <a:buFont typeface="Wingdings" panose="05000000000000000000" pitchFamily="2" charset="2"/>
              <a:buChar char="l"/>
              <a:defRPr sz="1400" kern="1200">
                <a:solidFill>
                  <a:schemeClr val="tx1"/>
                </a:solidFill>
                <a:latin typeface="+mn-ea"/>
                <a:ea typeface="+mn-ea"/>
                <a:cs typeface="+mn-cs"/>
              </a:defRPr>
            </a:lvl2pPr>
            <a:lvl3pPr marL="1143000" indent="228600" algn="l" defTabSz="914400" rtl="0" eaLnBrk="1" latinLnBrk="0" hangingPunct="1">
              <a:lnSpc>
                <a:spcPct val="150000"/>
              </a:lnSpc>
              <a:spcBef>
                <a:spcPts val="500"/>
              </a:spcBef>
              <a:buClr>
                <a:srgbClr val="C00000"/>
              </a:buClr>
              <a:buFont typeface="Wingdings" panose="05000000000000000000" pitchFamily="2" charset="2"/>
              <a:buChar char="ü"/>
              <a:defRPr sz="1200" kern="1200">
                <a:solidFill>
                  <a:schemeClr val="tx1"/>
                </a:solidFill>
                <a:latin typeface="+mn-ea"/>
                <a:ea typeface="+mn-ea"/>
                <a:cs typeface="+mn-cs"/>
              </a:defRPr>
            </a:lvl3pPr>
            <a:lvl4pPr marL="1600200" indent="228600" algn="l" defTabSz="914400" rtl="0" eaLnBrk="1" latinLnBrk="0" hangingPunct="1">
              <a:lnSpc>
                <a:spcPct val="150000"/>
              </a:lnSpc>
              <a:spcBef>
                <a:spcPts val="500"/>
              </a:spcBef>
              <a:buClr>
                <a:srgbClr val="C00000"/>
              </a:buClr>
              <a:buFont typeface="Wingdings" panose="05000000000000000000" pitchFamily="2" charset="2"/>
              <a:buChar char="Ø"/>
              <a:defRPr sz="1100" kern="1200">
                <a:solidFill>
                  <a:schemeClr val="tx1"/>
                </a:solidFill>
                <a:latin typeface="+mn-ea"/>
                <a:ea typeface="+mn-ea"/>
                <a:cs typeface="+mn-cs"/>
              </a:defRPr>
            </a:lvl4pPr>
            <a:lvl5pPr marL="2057400" indent="228600" algn="l" defTabSz="914400" rtl="0" eaLnBrk="1" latinLnBrk="0" hangingPunct="1">
              <a:lnSpc>
                <a:spcPct val="150000"/>
              </a:lnSpc>
              <a:spcBef>
                <a:spcPts val="500"/>
              </a:spcBef>
              <a:buClr>
                <a:srgbClr val="C00000"/>
              </a:buClr>
              <a:buFont typeface="Wingdings" panose="05000000000000000000" pitchFamily="2" charset="2"/>
              <a:buChar char="u"/>
              <a:defRPr sz="11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err="1" smtClean="0"/>
              <a:t>docker</a:t>
            </a:r>
            <a:r>
              <a:rPr lang="en-US" altLang="zh-CN" sz="2000" dirty="0" smtClean="0"/>
              <a:t> exec -it &lt;container name/ID&gt; bash</a:t>
            </a:r>
            <a:r>
              <a:rPr lang="zh-CN" altLang="en-US" sz="2000" dirty="0" smtClean="0"/>
              <a:t>：进入已运行的容器中，运行</a:t>
            </a:r>
            <a:r>
              <a:rPr lang="en-US" altLang="zh-CN" sz="2000" dirty="0" smtClean="0"/>
              <a:t>bash</a:t>
            </a:r>
            <a:r>
              <a:rPr lang="zh-CN" altLang="en-US" sz="2000" dirty="0" smtClean="0"/>
              <a:t>等命令；</a:t>
            </a:r>
            <a:endParaRPr lang="en-US" altLang="zh-CN" sz="2000" dirty="0" smtClean="0"/>
          </a:p>
        </p:txBody>
      </p:sp>
      <p:sp>
        <p:nvSpPr>
          <p:cNvPr id="7" name="内容占位符 2"/>
          <p:cNvSpPr txBox="1">
            <a:spLocks/>
          </p:cNvSpPr>
          <p:nvPr/>
        </p:nvSpPr>
        <p:spPr>
          <a:xfrm>
            <a:off x="260509" y="3081535"/>
            <a:ext cx="11540790" cy="5665602"/>
          </a:xfrm>
          <a:prstGeom prst="rect">
            <a:avLst/>
          </a:prstGeom>
          <a:ln w="19050">
            <a:noFill/>
            <a:prstDash val="solid"/>
          </a:ln>
        </p:spPr>
        <p:txBody>
          <a:bodyPr vert="horz" lIns="0" tIns="0" rIns="0" bIns="0" rtlCol="0">
            <a:normAutofit/>
          </a:bodyPr>
          <a:lstStyle>
            <a:lvl1pPr marL="228600" indent="228600" algn="l" defTabSz="914400" rtl="0" eaLnBrk="1" latinLnBrk="0" hangingPunct="1">
              <a:lnSpc>
                <a:spcPct val="150000"/>
              </a:lnSpc>
              <a:spcBef>
                <a:spcPts val="1000"/>
              </a:spcBef>
              <a:buClr>
                <a:srgbClr val="C00000"/>
              </a:buClr>
              <a:buFont typeface="Wingdings" panose="05000000000000000000" pitchFamily="2" charset="2"/>
              <a:buChar char="p"/>
              <a:defRPr sz="1600" kern="1200">
                <a:solidFill>
                  <a:schemeClr val="tx1"/>
                </a:solidFill>
                <a:latin typeface="+mn-ea"/>
                <a:ea typeface="+mn-ea"/>
                <a:cs typeface="+mn-cs"/>
              </a:defRPr>
            </a:lvl1pPr>
            <a:lvl2pPr marL="685800" indent="228600" algn="l" defTabSz="914400" rtl="0" eaLnBrk="1" latinLnBrk="0" hangingPunct="1">
              <a:lnSpc>
                <a:spcPct val="150000"/>
              </a:lnSpc>
              <a:spcBef>
                <a:spcPts val="500"/>
              </a:spcBef>
              <a:buClr>
                <a:srgbClr val="C00000"/>
              </a:buClr>
              <a:buFont typeface="Wingdings" panose="05000000000000000000" pitchFamily="2" charset="2"/>
              <a:buChar char="l"/>
              <a:defRPr sz="1400" kern="1200">
                <a:solidFill>
                  <a:schemeClr val="tx1"/>
                </a:solidFill>
                <a:latin typeface="+mn-ea"/>
                <a:ea typeface="+mn-ea"/>
                <a:cs typeface="+mn-cs"/>
              </a:defRPr>
            </a:lvl2pPr>
            <a:lvl3pPr marL="1143000" indent="228600" algn="l" defTabSz="914400" rtl="0" eaLnBrk="1" latinLnBrk="0" hangingPunct="1">
              <a:lnSpc>
                <a:spcPct val="150000"/>
              </a:lnSpc>
              <a:spcBef>
                <a:spcPts val="500"/>
              </a:spcBef>
              <a:buClr>
                <a:srgbClr val="C00000"/>
              </a:buClr>
              <a:buFont typeface="Wingdings" panose="05000000000000000000" pitchFamily="2" charset="2"/>
              <a:buChar char="ü"/>
              <a:defRPr sz="1200" kern="1200">
                <a:solidFill>
                  <a:schemeClr val="tx1"/>
                </a:solidFill>
                <a:latin typeface="+mn-ea"/>
                <a:ea typeface="+mn-ea"/>
                <a:cs typeface="+mn-cs"/>
              </a:defRPr>
            </a:lvl3pPr>
            <a:lvl4pPr marL="1600200" indent="228600" algn="l" defTabSz="914400" rtl="0" eaLnBrk="1" latinLnBrk="0" hangingPunct="1">
              <a:lnSpc>
                <a:spcPct val="150000"/>
              </a:lnSpc>
              <a:spcBef>
                <a:spcPts val="500"/>
              </a:spcBef>
              <a:buClr>
                <a:srgbClr val="C00000"/>
              </a:buClr>
              <a:buFont typeface="Wingdings" panose="05000000000000000000" pitchFamily="2" charset="2"/>
              <a:buChar char="Ø"/>
              <a:defRPr sz="1100" kern="1200">
                <a:solidFill>
                  <a:schemeClr val="tx1"/>
                </a:solidFill>
                <a:latin typeface="+mn-ea"/>
                <a:ea typeface="+mn-ea"/>
                <a:cs typeface="+mn-cs"/>
              </a:defRPr>
            </a:lvl4pPr>
            <a:lvl5pPr marL="2057400" indent="228600" algn="l" defTabSz="914400" rtl="0" eaLnBrk="1" latinLnBrk="0" hangingPunct="1">
              <a:lnSpc>
                <a:spcPct val="150000"/>
              </a:lnSpc>
              <a:spcBef>
                <a:spcPts val="500"/>
              </a:spcBef>
              <a:buClr>
                <a:srgbClr val="C00000"/>
              </a:buClr>
              <a:buFont typeface="Wingdings" panose="05000000000000000000" pitchFamily="2" charset="2"/>
              <a:buChar char="u"/>
              <a:defRPr sz="11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err="1" smtClean="0"/>
              <a:t>docker</a:t>
            </a:r>
            <a:r>
              <a:rPr lang="en-US" altLang="zh-CN" sz="2000" dirty="0" smtClean="0"/>
              <a:t> </a:t>
            </a:r>
            <a:r>
              <a:rPr lang="en-US" altLang="zh-CN" sz="2000" dirty="0" err="1" smtClean="0"/>
              <a:t>ps</a:t>
            </a:r>
            <a:r>
              <a:rPr lang="zh-CN" altLang="en-US" sz="2000" dirty="0" smtClean="0"/>
              <a:t>：列出所有正在运行的容器；</a:t>
            </a:r>
            <a:endParaRPr lang="zh-CN" altLang="en-US" sz="2000" dirty="0"/>
          </a:p>
        </p:txBody>
      </p:sp>
      <p:sp>
        <p:nvSpPr>
          <p:cNvPr id="10" name="内容占位符 2"/>
          <p:cNvSpPr txBox="1">
            <a:spLocks/>
          </p:cNvSpPr>
          <p:nvPr/>
        </p:nvSpPr>
        <p:spPr>
          <a:xfrm>
            <a:off x="260509" y="3675881"/>
            <a:ext cx="11540790" cy="5665602"/>
          </a:xfrm>
          <a:prstGeom prst="rect">
            <a:avLst/>
          </a:prstGeom>
          <a:ln w="19050">
            <a:noFill/>
            <a:prstDash val="solid"/>
          </a:ln>
        </p:spPr>
        <p:txBody>
          <a:bodyPr vert="horz" lIns="0" tIns="0" rIns="0" bIns="0" rtlCol="0">
            <a:normAutofit/>
          </a:bodyPr>
          <a:lstStyle>
            <a:lvl1pPr marL="228600" indent="228600" algn="l" defTabSz="914400" rtl="0" eaLnBrk="1" latinLnBrk="0" hangingPunct="1">
              <a:lnSpc>
                <a:spcPct val="150000"/>
              </a:lnSpc>
              <a:spcBef>
                <a:spcPts val="1000"/>
              </a:spcBef>
              <a:buClr>
                <a:srgbClr val="C00000"/>
              </a:buClr>
              <a:buFont typeface="Wingdings" panose="05000000000000000000" pitchFamily="2" charset="2"/>
              <a:buChar char="p"/>
              <a:defRPr sz="1600" kern="1200">
                <a:solidFill>
                  <a:schemeClr val="tx1"/>
                </a:solidFill>
                <a:latin typeface="+mn-ea"/>
                <a:ea typeface="+mn-ea"/>
                <a:cs typeface="+mn-cs"/>
              </a:defRPr>
            </a:lvl1pPr>
            <a:lvl2pPr marL="685800" indent="228600" algn="l" defTabSz="914400" rtl="0" eaLnBrk="1" latinLnBrk="0" hangingPunct="1">
              <a:lnSpc>
                <a:spcPct val="150000"/>
              </a:lnSpc>
              <a:spcBef>
                <a:spcPts val="500"/>
              </a:spcBef>
              <a:buClr>
                <a:srgbClr val="C00000"/>
              </a:buClr>
              <a:buFont typeface="Wingdings" panose="05000000000000000000" pitchFamily="2" charset="2"/>
              <a:buChar char="l"/>
              <a:defRPr sz="1400" kern="1200">
                <a:solidFill>
                  <a:schemeClr val="tx1"/>
                </a:solidFill>
                <a:latin typeface="+mn-ea"/>
                <a:ea typeface="+mn-ea"/>
                <a:cs typeface="+mn-cs"/>
              </a:defRPr>
            </a:lvl2pPr>
            <a:lvl3pPr marL="1143000" indent="228600" algn="l" defTabSz="914400" rtl="0" eaLnBrk="1" latinLnBrk="0" hangingPunct="1">
              <a:lnSpc>
                <a:spcPct val="150000"/>
              </a:lnSpc>
              <a:spcBef>
                <a:spcPts val="500"/>
              </a:spcBef>
              <a:buClr>
                <a:srgbClr val="C00000"/>
              </a:buClr>
              <a:buFont typeface="Wingdings" panose="05000000000000000000" pitchFamily="2" charset="2"/>
              <a:buChar char="ü"/>
              <a:defRPr sz="1200" kern="1200">
                <a:solidFill>
                  <a:schemeClr val="tx1"/>
                </a:solidFill>
                <a:latin typeface="+mn-ea"/>
                <a:ea typeface="+mn-ea"/>
                <a:cs typeface="+mn-cs"/>
              </a:defRPr>
            </a:lvl3pPr>
            <a:lvl4pPr marL="1600200" indent="228600" algn="l" defTabSz="914400" rtl="0" eaLnBrk="1" latinLnBrk="0" hangingPunct="1">
              <a:lnSpc>
                <a:spcPct val="150000"/>
              </a:lnSpc>
              <a:spcBef>
                <a:spcPts val="500"/>
              </a:spcBef>
              <a:buClr>
                <a:srgbClr val="C00000"/>
              </a:buClr>
              <a:buFont typeface="Wingdings" panose="05000000000000000000" pitchFamily="2" charset="2"/>
              <a:buChar char="Ø"/>
              <a:defRPr sz="1100" kern="1200">
                <a:solidFill>
                  <a:schemeClr val="tx1"/>
                </a:solidFill>
                <a:latin typeface="+mn-ea"/>
                <a:ea typeface="+mn-ea"/>
                <a:cs typeface="+mn-cs"/>
              </a:defRPr>
            </a:lvl4pPr>
            <a:lvl5pPr marL="2057400" indent="228600" algn="l" defTabSz="914400" rtl="0" eaLnBrk="1" latinLnBrk="0" hangingPunct="1">
              <a:lnSpc>
                <a:spcPct val="150000"/>
              </a:lnSpc>
              <a:spcBef>
                <a:spcPts val="500"/>
              </a:spcBef>
              <a:buClr>
                <a:srgbClr val="C00000"/>
              </a:buClr>
              <a:buFont typeface="Wingdings" panose="05000000000000000000" pitchFamily="2" charset="2"/>
              <a:buChar char="u"/>
              <a:defRPr sz="11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err="1" smtClean="0"/>
              <a:t>docker</a:t>
            </a:r>
            <a:r>
              <a:rPr lang="en-US" altLang="zh-CN" sz="2000" dirty="0" smtClean="0"/>
              <a:t> images</a:t>
            </a:r>
            <a:r>
              <a:rPr lang="zh-CN" altLang="en-US" sz="2000" dirty="0" smtClean="0"/>
              <a:t>：列出所有的镜像；</a:t>
            </a:r>
            <a:endParaRPr lang="zh-CN" altLang="en-US" sz="2000" dirty="0"/>
          </a:p>
        </p:txBody>
      </p:sp>
      <p:sp>
        <p:nvSpPr>
          <p:cNvPr id="11" name="内容占位符 2"/>
          <p:cNvSpPr txBox="1">
            <a:spLocks/>
          </p:cNvSpPr>
          <p:nvPr/>
        </p:nvSpPr>
        <p:spPr>
          <a:xfrm>
            <a:off x="260509" y="4270227"/>
            <a:ext cx="11540790" cy="5665602"/>
          </a:xfrm>
          <a:prstGeom prst="rect">
            <a:avLst/>
          </a:prstGeom>
          <a:ln w="19050">
            <a:noFill/>
            <a:prstDash val="solid"/>
          </a:ln>
        </p:spPr>
        <p:txBody>
          <a:bodyPr vert="horz" lIns="0" tIns="0" rIns="0" bIns="0" rtlCol="0">
            <a:normAutofit/>
          </a:bodyPr>
          <a:lstStyle>
            <a:lvl1pPr marL="228600" indent="228600" algn="l" defTabSz="914400" rtl="0" eaLnBrk="1" latinLnBrk="0" hangingPunct="1">
              <a:lnSpc>
                <a:spcPct val="150000"/>
              </a:lnSpc>
              <a:spcBef>
                <a:spcPts val="1000"/>
              </a:spcBef>
              <a:buClr>
                <a:srgbClr val="C00000"/>
              </a:buClr>
              <a:buFont typeface="Wingdings" panose="05000000000000000000" pitchFamily="2" charset="2"/>
              <a:buChar char="p"/>
              <a:defRPr sz="1600" kern="1200">
                <a:solidFill>
                  <a:schemeClr val="tx1"/>
                </a:solidFill>
                <a:latin typeface="+mn-ea"/>
                <a:ea typeface="+mn-ea"/>
                <a:cs typeface="+mn-cs"/>
              </a:defRPr>
            </a:lvl1pPr>
            <a:lvl2pPr marL="685800" indent="228600" algn="l" defTabSz="914400" rtl="0" eaLnBrk="1" latinLnBrk="0" hangingPunct="1">
              <a:lnSpc>
                <a:spcPct val="150000"/>
              </a:lnSpc>
              <a:spcBef>
                <a:spcPts val="500"/>
              </a:spcBef>
              <a:buClr>
                <a:srgbClr val="C00000"/>
              </a:buClr>
              <a:buFont typeface="Wingdings" panose="05000000000000000000" pitchFamily="2" charset="2"/>
              <a:buChar char="l"/>
              <a:defRPr sz="1400" kern="1200">
                <a:solidFill>
                  <a:schemeClr val="tx1"/>
                </a:solidFill>
                <a:latin typeface="+mn-ea"/>
                <a:ea typeface="+mn-ea"/>
                <a:cs typeface="+mn-cs"/>
              </a:defRPr>
            </a:lvl2pPr>
            <a:lvl3pPr marL="1143000" indent="228600" algn="l" defTabSz="914400" rtl="0" eaLnBrk="1" latinLnBrk="0" hangingPunct="1">
              <a:lnSpc>
                <a:spcPct val="150000"/>
              </a:lnSpc>
              <a:spcBef>
                <a:spcPts val="500"/>
              </a:spcBef>
              <a:buClr>
                <a:srgbClr val="C00000"/>
              </a:buClr>
              <a:buFont typeface="Wingdings" panose="05000000000000000000" pitchFamily="2" charset="2"/>
              <a:buChar char="ü"/>
              <a:defRPr sz="1200" kern="1200">
                <a:solidFill>
                  <a:schemeClr val="tx1"/>
                </a:solidFill>
                <a:latin typeface="+mn-ea"/>
                <a:ea typeface="+mn-ea"/>
                <a:cs typeface="+mn-cs"/>
              </a:defRPr>
            </a:lvl3pPr>
            <a:lvl4pPr marL="1600200" indent="228600" algn="l" defTabSz="914400" rtl="0" eaLnBrk="1" latinLnBrk="0" hangingPunct="1">
              <a:lnSpc>
                <a:spcPct val="150000"/>
              </a:lnSpc>
              <a:spcBef>
                <a:spcPts val="500"/>
              </a:spcBef>
              <a:buClr>
                <a:srgbClr val="C00000"/>
              </a:buClr>
              <a:buFont typeface="Wingdings" panose="05000000000000000000" pitchFamily="2" charset="2"/>
              <a:buChar char="Ø"/>
              <a:defRPr sz="1100" kern="1200">
                <a:solidFill>
                  <a:schemeClr val="tx1"/>
                </a:solidFill>
                <a:latin typeface="+mn-ea"/>
                <a:ea typeface="+mn-ea"/>
                <a:cs typeface="+mn-cs"/>
              </a:defRPr>
            </a:lvl4pPr>
            <a:lvl5pPr marL="2057400" indent="228600" algn="l" defTabSz="914400" rtl="0" eaLnBrk="1" latinLnBrk="0" hangingPunct="1">
              <a:lnSpc>
                <a:spcPct val="150000"/>
              </a:lnSpc>
              <a:spcBef>
                <a:spcPts val="500"/>
              </a:spcBef>
              <a:buClr>
                <a:srgbClr val="C00000"/>
              </a:buClr>
              <a:buFont typeface="Wingdings" panose="05000000000000000000" pitchFamily="2" charset="2"/>
              <a:buChar char="u"/>
              <a:defRPr sz="11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err="1" smtClean="0"/>
              <a:t>docker</a:t>
            </a:r>
            <a:r>
              <a:rPr lang="en-US" altLang="zh-CN" sz="2000" dirty="0" smtClean="0"/>
              <a:t> </a:t>
            </a:r>
            <a:r>
              <a:rPr lang="en-US" altLang="zh-CN" sz="2000" dirty="0" err="1" smtClean="0"/>
              <a:t>rm</a:t>
            </a:r>
            <a:r>
              <a:rPr lang="en-US" altLang="zh-CN" sz="2000" dirty="0" smtClean="0"/>
              <a:t> &lt;container name/ID&gt;</a:t>
            </a:r>
            <a:r>
              <a:rPr lang="zh-CN" altLang="en-US" sz="2000" dirty="0" smtClean="0"/>
              <a:t>：删除容器；</a:t>
            </a:r>
            <a:endParaRPr lang="zh-CN" altLang="en-US" sz="2000" dirty="0"/>
          </a:p>
        </p:txBody>
      </p:sp>
      <p:sp>
        <p:nvSpPr>
          <p:cNvPr id="12" name="内容占位符 2"/>
          <p:cNvSpPr txBox="1">
            <a:spLocks/>
          </p:cNvSpPr>
          <p:nvPr/>
        </p:nvSpPr>
        <p:spPr>
          <a:xfrm>
            <a:off x="260509" y="4916657"/>
            <a:ext cx="11540790" cy="5665602"/>
          </a:xfrm>
          <a:prstGeom prst="rect">
            <a:avLst/>
          </a:prstGeom>
          <a:ln w="19050">
            <a:noFill/>
            <a:prstDash val="solid"/>
          </a:ln>
        </p:spPr>
        <p:txBody>
          <a:bodyPr vert="horz" lIns="0" tIns="0" rIns="0" bIns="0" rtlCol="0">
            <a:normAutofit/>
          </a:bodyPr>
          <a:lstStyle>
            <a:lvl1pPr marL="228600" indent="228600" algn="l" defTabSz="914400" rtl="0" eaLnBrk="1" latinLnBrk="0" hangingPunct="1">
              <a:lnSpc>
                <a:spcPct val="150000"/>
              </a:lnSpc>
              <a:spcBef>
                <a:spcPts val="1000"/>
              </a:spcBef>
              <a:buClr>
                <a:srgbClr val="C00000"/>
              </a:buClr>
              <a:buFont typeface="Wingdings" panose="05000000000000000000" pitchFamily="2" charset="2"/>
              <a:buChar char="p"/>
              <a:defRPr sz="1600" kern="1200">
                <a:solidFill>
                  <a:schemeClr val="tx1"/>
                </a:solidFill>
                <a:latin typeface="+mn-ea"/>
                <a:ea typeface="+mn-ea"/>
                <a:cs typeface="+mn-cs"/>
              </a:defRPr>
            </a:lvl1pPr>
            <a:lvl2pPr marL="685800" indent="228600" algn="l" defTabSz="914400" rtl="0" eaLnBrk="1" latinLnBrk="0" hangingPunct="1">
              <a:lnSpc>
                <a:spcPct val="150000"/>
              </a:lnSpc>
              <a:spcBef>
                <a:spcPts val="500"/>
              </a:spcBef>
              <a:buClr>
                <a:srgbClr val="C00000"/>
              </a:buClr>
              <a:buFont typeface="Wingdings" panose="05000000000000000000" pitchFamily="2" charset="2"/>
              <a:buChar char="l"/>
              <a:defRPr sz="1400" kern="1200">
                <a:solidFill>
                  <a:schemeClr val="tx1"/>
                </a:solidFill>
                <a:latin typeface="+mn-ea"/>
                <a:ea typeface="+mn-ea"/>
                <a:cs typeface="+mn-cs"/>
              </a:defRPr>
            </a:lvl2pPr>
            <a:lvl3pPr marL="1143000" indent="228600" algn="l" defTabSz="914400" rtl="0" eaLnBrk="1" latinLnBrk="0" hangingPunct="1">
              <a:lnSpc>
                <a:spcPct val="150000"/>
              </a:lnSpc>
              <a:spcBef>
                <a:spcPts val="500"/>
              </a:spcBef>
              <a:buClr>
                <a:srgbClr val="C00000"/>
              </a:buClr>
              <a:buFont typeface="Wingdings" panose="05000000000000000000" pitchFamily="2" charset="2"/>
              <a:buChar char="ü"/>
              <a:defRPr sz="1200" kern="1200">
                <a:solidFill>
                  <a:schemeClr val="tx1"/>
                </a:solidFill>
                <a:latin typeface="+mn-ea"/>
                <a:ea typeface="+mn-ea"/>
                <a:cs typeface="+mn-cs"/>
              </a:defRPr>
            </a:lvl3pPr>
            <a:lvl4pPr marL="1600200" indent="228600" algn="l" defTabSz="914400" rtl="0" eaLnBrk="1" latinLnBrk="0" hangingPunct="1">
              <a:lnSpc>
                <a:spcPct val="150000"/>
              </a:lnSpc>
              <a:spcBef>
                <a:spcPts val="500"/>
              </a:spcBef>
              <a:buClr>
                <a:srgbClr val="C00000"/>
              </a:buClr>
              <a:buFont typeface="Wingdings" panose="05000000000000000000" pitchFamily="2" charset="2"/>
              <a:buChar char="Ø"/>
              <a:defRPr sz="1100" kern="1200">
                <a:solidFill>
                  <a:schemeClr val="tx1"/>
                </a:solidFill>
                <a:latin typeface="+mn-ea"/>
                <a:ea typeface="+mn-ea"/>
                <a:cs typeface="+mn-cs"/>
              </a:defRPr>
            </a:lvl4pPr>
            <a:lvl5pPr marL="2057400" indent="228600" algn="l" defTabSz="914400" rtl="0" eaLnBrk="1" latinLnBrk="0" hangingPunct="1">
              <a:lnSpc>
                <a:spcPct val="150000"/>
              </a:lnSpc>
              <a:spcBef>
                <a:spcPts val="500"/>
              </a:spcBef>
              <a:buClr>
                <a:srgbClr val="C00000"/>
              </a:buClr>
              <a:buFont typeface="Wingdings" panose="05000000000000000000" pitchFamily="2" charset="2"/>
              <a:buChar char="u"/>
              <a:defRPr sz="11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err="1" smtClean="0"/>
              <a:t>docker</a:t>
            </a:r>
            <a:r>
              <a:rPr lang="en-US" altLang="zh-CN" sz="2000" dirty="0" smtClean="0"/>
              <a:t> </a:t>
            </a:r>
            <a:r>
              <a:rPr lang="en-US" altLang="zh-CN" sz="2000" dirty="0" err="1" smtClean="0"/>
              <a:t>rmi</a:t>
            </a:r>
            <a:r>
              <a:rPr lang="en-US" altLang="zh-CN" sz="2000" dirty="0" smtClean="0"/>
              <a:t> &lt;image name/ID&gt;</a:t>
            </a:r>
            <a:r>
              <a:rPr lang="zh-CN" altLang="en-US" sz="2000" dirty="0" smtClean="0"/>
              <a:t>：删除镜像；</a:t>
            </a:r>
            <a:endParaRPr lang="zh-CN" altLang="en-US" sz="2000" dirty="0"/>
          </a:p>
        </p:txBody>
      </p:sp>
      <p:sp>
        <p:nvSpPr>
          <p:cNvPr id="13" name="内容占位符 2"/>
          <p:cNvSpPr txBox="1">
            <a:spLocks/>
          </p:cNvSpPr>
          <p:nvPr/>
        </p:nvSpPr>
        <p:spPr>
          <a:xfrm>
            <a:off x="264707" y="5517232"/>
            <a:ext cx="11540790" cy="5665602"/>
          </a:xfrm>
          <a:prstGeom prst="rect">
            <a:avLst/>
          </a:prstGeom>
          <a:ln w="19050">
            <a:noFill/>
            <a:prstDash val="solid"/>
          </a:ln>
        </p:spPr>
        <p:txBody>
          <a:bodyPr vert="horz" lIns="0" tIns="0" rIns="0" bIns="0" rtlCol="0">
            <a:normAutofit/>
          </a:bodyPr>
          <a:lstStyle>
            <a:lvl1pPr marL="228600" indent="228600" algn="l" defTabSz="914400" rtl="0" eaLnBrk="1" latinLnBrk="0" hangingPunct="1">
              <a:lnSpc>
                <a:spcPct val="150000"/>
              </a:lnSpc>
              <a:spcBef>
                <a:spcPts val="1000"/>
              </a:spcBef>
              <a:buClr>
                <a:srgbClr val="C00000"/>
              </a:buClr>
              <a:buFont typeface="Wingdings" panose="05000000000000000000" pitchFamily="2" charset="2"/>
              <a:buChar char="p"/>
              <a:defRPr sz="1600" kern="1200">
                <a:solidFill>
                  <a:schemeClr val="tx1"/>
                </a:solidFill>
                <a:latin typeface="+mn-ea"/>
                <a:ea typeface="+mn-ea"/>
                <a:cs typeface="+mn-cs"/>
              </a:defRPr>
            </a:lvl1pPr>
            <a:lvl2pPr marL="685800" indent="228600" algn="l" defTabSz="914400" rtl="0" eaLnBrk="1" latinLnBrk="0" hangingPunct="1">
              <a:lnSpc>
                <a:spcPct val="150000"/>
              </a:lnSpc>
              <a:spcBef>
                <a:spcPts val="500"/>
              </a:spcBef>
              <a:buClr>
                <a:srgbClr val="C00000"/>
              </a:buClr>
              <a:buFont typeface="Wingdings" panose="05000000000000000000" pitchFamily="2" charset="2"/>
              <a:buChar char="l"/>
              <a:defRPr sz="1400" kern="1200">
                <a:solidFill>
                  <a:schemeClr val="tx1"/>
                </a:solidFill>
                <a:latin typeface="+mn-ea"/>
                <a:ea typeface="+mn-ea"/>
                <a:cs typeface="+mn-cs"/>
              </a:defRPr>
            </a:lvl2pPr>
            <a:lvl3pPr marL="1143000" indent="228600" algn="l" defTabSz="914400" rtl="0" eaLnBrk="1" latinLnBrk="0" hangingPunct="1">
              <a:lnSpc>
                <a:spcPct val="150000"/>
              </a:lnSpc>
              <a:spcBef>
                <a:spcPts val="500"/>
              </a:spcBef>
              <a:buClr>
                <a:srgbClr val="C00000"/>
              </a:buClr>
              <a:buFont typeface="Wingdings" panose="05000000000000000000" pitchFamily="2" charset="2"/>
              <a:buChar char="ü"/>
              <a:defRPr sz="1200" kern="1200">
                <a:solidFill>
                  <a:schemeClr val="tx1"/>
                </a:solidFill>
                <a:latin typeface="+mn-ea"/>
                <a:ea typeface="+mn-ea"/>
                <a:cs typeface="+mn-cs"/>
              </a:defRPr>
            </a:lvl3pPr>
            <a:lvl4pPr marL="1600200" indent="228600" algn="l" defTabSz="914400" rtl="0" eaLnBrk="1" latinLnBrk="0" hangingPunct="1">
              <a:lnSpc>
                <a:spcPct val="150000"/>
              </a:lnSpc>
              <a:spcBef>
                <a:spcPts val="500"/>
              </a:spcBef>
              <a:buClr>
                <a:srgbClr val="C00000"/>
              </a:buClr>
              <a:buFont typeface="Wingdings" panose="05000000000000000000" pitchFamily="2" charset="2"/>
              <a:buChar char="Ø"/>
              <a:defRPr sz="1100" kern="1200">
                <a:solidFill>
                  <a:schemeClr val="tx1"/>
                </a:solidFill>
                <a:latin typeface="+mn-ea"/>
                <a:ea typeface="+mn-ea"/>
                <a:cs typeface="+mn-cs"/>
              </a:defRPr>
            </a:lvl4pPr>
            <a:lvl5pPr marL="2057400" indent="228600" algn="l" defTabSz="914400" rtl="0" eaLnBrk="1" latinLnBrk="0" hangingPunct="1">
              <a:lnSpc>
                <a:spcPct val="150000"/>
              </a:lnSpc>
              <a:spcBef>
                <a:spcPts val="500"/>
              </a:spcBef>
              <a:buClr>
                <a:srgbClr val="C00000"/>
              </a:buClr>
              <a:buFont typeface="Wingdings" panose="05000000000000000000" pitchFamily="2" charset="2"/>
              <a:buChar char="u"/>
              <a:defRPr sz="11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err="1" smtClean="0"/>
              <a:t>docker</a:t>
            </a:r>
            <a:r>
              <a:rPr lang="en-US" altLang="zh-CN" sz="2000" dirty="0" smtClean="0"/>
              <a:t> pull &lt;image name/ID&gt;:</a:t>
            </a:r>
            <a:r>
              <a:rPr lang="zh-CN" altLang="en-US" sz="2000" dirty="0" smtClean="0"/>
              <a:t>获取最新创建镜像到本地；</a:t>
            </a:r>
            <a:endParaRPr lang="zh-CN" altLang="zh-CN" sz="2000" dirty="0" smtClean="0"/>
          </a:p>
          <a:p>
            <a:pPr indent="0">
              <a:buFont typeface="Wingdings" panose="05000000000000000000" pitchFamily="2" charset="2"/>
              <a:buNone/>
            </a:pPr>
            <a:endParaRPr lang="zh-CN" altLang="en-US" sz="2000" dirty="0"/>
          </a:p>
        </p:txBody>
      </p:sp>
      <p:pic>
        <p:nvPicPr>
          <p:cNvPr id="14" name="音频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7150" y="6154738"/>
            <a:ext cx="487363" cy="487362"/>
          </a:xfrm>
          <a:prstGeom prst="rect">
            <a:avLst/>
          </a:prstGeom>
        </p:spPr>
      </p:pic>
    </p:spTree>
    <p:extLst>
      <p:ext uri="{BB962C8B-B14F-4D97-AF65-F5344CB8AC3E}">
        <p14:creationId xmlns:p14="http://schemas.microsoft.com/office/powerpoint/2010/main" val="2991055823"/>
      </p:ext>
    </p:extLst>
  </p:cSld>
  <p:clrMapOvr>
    <a:masterClrMapping/>
  </p:clrMapOvr>
  <mc:AlternateContent xmlns:mc="http://schemas.openxmlformats.org/markup-compatibility/2006" xmlns:p14="http://schemas.microsoft.com/office/powerpoint/2010/main">
    <mc:Choice Requires="p14">
      <p:transition spd="slow" p14:dur="2000" advTm="41635"/>
    </mc:Choice>
    <mc:Fallback xmlns="">
      <p:transition spd="slow" advTm="41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2" presetClass="entr" presetSubtype="2"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 calcmode="lin" valueType="num">
                                      <p:cBhvr additive="base">
                                        <p:cTn id="9"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0" dur="500" fill="hold"/>
                                        <p:tgtEl>
                                          <p:spTgt spid="3">
                                            <p:txEl>
                                              <p:pRg st="0" end="0"/>
                                            </p:txEl>
                                          </p:spTgt>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1+#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4"/>
                </p:tgtEl>
              </p:cMediaNode>
            </p:audio>
          </p:childTnLst>
        </p:cTn>
      </p:par>
    </p:tnLst>
    <p:bldLst>
      <p:bldP spid="3" grpId="0" uiExpand="1" build="p"/>
      <p:bldP spid="6" grpId="0"/>
      <p:bldP spid="7" grpId="0"/>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r>
              <a:rPr lang="en-US" altLang="zh-CN" dirty="0" smtClean="0"/>
              <a:t> Engine</a:t>
            </a:r>
            <a:r>
              <a:rPr lang="zh-CN" altLang="en-US" dirty="0" smtClean="0"/>
              <a:t>常用命令</a:t>
            </a:r>
            <a:r>
              <a:rPr lang="en-US" altLang="zh-CN" dirty="0" smtClean="0"/>
              <a:t>-</a:t>
            </a:r>
            <a:r>
              <a:rPr lang="zh-CN" altLang="en-US" dirty="0" smtClean="0"/>
              <a:t>示例</a:t>
            </a:r>
            <a:endParaRPr lang="zh-CN" altLang="en-US" dirty="0"/>
          </a:p>
        </p:txBody>
      </p:sp>
      <p:pic>
        <p:nvPicPr>
          <p:cNvPr id="17" name="F708E2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6694" y="1196752"/>
            <a:ext cx="8992653" cy="5400600"/>
          </a:xfrm>
          <a:prstGeom prst="rect">
            <a:avLst/>
          </a:prstGeom>
        </p:spPr>
      </p:pic>
    </p:spTree>
    <p:extLst>
      <p:ext uri="{BB962C8B-B14F-4D97-AF65-F5344CB8AC3E}">
        <p14:creationId xmlns:p14="http://schemas.microsoft.com/office/powerpoint/2010/main" val="140450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096"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Docker</a:t>
            </a:r>
            <a:r>
              <a:rPr lang="en-US" altLang="zh-CN" dirty="0" smtClean="0"/>
              <a:t> Engine</a:t>
            </a:r>
            <a:r>
              <a:rPr lang="zh-CN" altLang="en-US" dirty="0" smtClean="0"/>
              <a:t>生命周期</a:t>
            </a:r>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2798" y="980728"/>
            <a:ext cx="7128792" cy="573867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558" y="1196752"/>
            <a:ext cx="1924050" cy="2362200"/>
          </a:xfrm>
          <a:prstGeom prst="rect">
            <a:avLst/>
          </a:prstGeom>
          <a:ln>
            <a:noFill/>
          </a:ln>
          <a:effectLst>
            <a:softEdge rad="112500"/>
          </a:effectLst>
        </p:spPr>
      </p:pic>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7150" y="6154738"/>
            <a:ext cx="487363" cy="487362"/>
          </a:xfrm>
          <a:prstGeom prst="rect">
            <a:avLst/>
          </a:prstGeom>
        </p:spPr>
      </p:pic>
    </p:spTree>
    <p:extLst>
      <p:ext uri="{BB962C8B-B14F-4D97-AF65-F5344CB8AC3E}">
        <p14:creationId xmlns:p14="http://schemas.microsoft.com/office/powerpoint/2010/main" val="1706485296"/>
      </p:ext>
    </p:extLst>
  </p:cSld>
  <p:clrMapOvr>
    <a:masterClrMapping/>
  </p:clrMapOvr>
  <mc:AlternateContent xmlns:mc="http://schemas.openxmlformats.org/markup-compatibility/2006" xmlns:p14="http://schemas.microsoft.com/office/powerpoint/2010/main">
    <mc:Choice Requires="p14">
      <p:transition spd="slow" p14:dur="2000" advTm="38612"/>
    </mc:Choice>
    <mc:Fallback xmlns="">
      <p:transition spd="slow" advTm="38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79268"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AutoShape 9"/>
          <p:cNvSpPr>
            <a:spLocks noChangeArrowheads="1"/>
          </p:cNvSpPr>
          <p:nvPr/>
        </p:nvSpPr>
        <p:spPr bwMode="auto">
          <a:xfrm>
            <a:off x="2926556" y="2300289"/>
            <a:ext cx="6186488" cy="585787"/>
          </a:xfrm>
          <a:prstGeom prst="roundRect">
            <a:avLst>
              <a:gd name="adj" fmla="val 8157"/>
            </a:avLst>
          </a:prstGeom>
          <a:gradFill rotWithShape="1">
            <a:gsLst>
              <a:gs pos="0">
                <a:srgbClr val="F7A6A3"/>
              </a:gs>
              <a:gs pos="34999">
                <a:srgbClr val="F8BEBF"/>
              </a:gs>
              <a:gs pos="100000">
                <a:srgbClr val="FDE5E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ndParaRPr>
          </a:p>
        </p:txBody>
      </p:sp>
      <p:sp>
        <p:nvSpPr>
          <p:cNvPr id="47107" name="AutoShape 10"/>
          <p:cNvSpPr>
            <a:spLocks noChangeArrowheads="1"/>
          </p:cNvSpPr>
          <p:nvPr/>
        </p:nvSpPr>
        <p:spPr bwMode="auto">
          <a:xfrm>
            <a:off x="3591719" y="2398714"/>
            <a:ext cx="495300" cy="390525"/>
          </a:xfrm>
          <a:prstGeom prst="roundRect">
            <a:avLst>
              <a:gd name="adj" fmla="val 11514"/>
            </a:avLst>
          </a:prstGeom>
          <a:solidFill>
            <a:srgbClr val="C00000"/>
          </a:solidFill>
          <a:ln>
            <a:noFill/>
          </a:ln>
          <a:effectLst>
            <a:outerShdw dist="23000" dir="5400000" algn="ctr" rotWithShape="0">
              <a:srgbClr val="000000">
                <a:alpha val="28998"/>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二</a:t>
            </a:r>
          </a:p>
        </p:txBody>
      </p:sp>
      <p:sp>
        <p:nvSpPr>
          <p:cNvPr id="47108" name="TextBox 10"/>
          <p:cNvSpPr txBox="1">
            <a:spLocks noChangeArrowheads="1"/>
          </p:cNvSpPr>
          <p:nvPr/>
        </p:nvSpPr>
        <p:spPr bwMode="auto">
          <a:xfrm>
            <a:off x="4360070" y="2374901"/>
            <a:ext cx="308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Docker compose</a:t>
            </a:r>
            <a:endParaRPr lang="zh-CN" altLang="en-US" sz="2000" b="1" dirty="0">
              <a:latin typeface="微软雅黑" panose="020B0503020204020204" pitchFamily="34" charset="-122"/>
              <a:ea typeface="微软雅黑" panose="020B0503020204020204" pitchFamily="34" charset="-122"/>
            </a:endParaRPr>
          </a:p>
        </p:txBody>
      </p:sp>
      <p:sp>
        <p:nvSpPr>
          <p:cNvPr id="47110" name="AutoShape 9"/>
          <p:cNvSpPr>
            <a:spLocks noChangeArrowheads="1"/>
          </p:cNvSpPr>
          <p:nvPr/>
        </p:nvSpPr>
        <p:spPr bwMode="auto">
          <a:xfrm>
            <a:off x="2899570" y="3735389"/>
            <a:ext cx="6186487" cy="585787"/>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47111" name="AutoShape 10"/>
          <p:cNvSpPr>
            <a:spLocks noChangeArrowheads="1"/>
          </p:cNvSpPr>
          <p:nvPr/>
        </p:nvSpPr>
        <p:spPr bwMode="auto">
          <a:xfrm>
            <a:off x="3569494" y="3836989"/>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四</a:t>
            </a:r>
          </a:p>
        </p:txBody>
      </p:sp>
      <p:sp>
        <p:nvSpPr>
          <p:cNvPr id="47112" name="TextBox 19"/>
          <p:cNvSpPr txBox="1">
            <a:spLocks noChangeArrowheads="1"/>
          </p:cNvSpPr>
          <p:nvPr/>
        </p:nvSpPr>
        <p:spPr bwMode="auto">
          <a:xfrm>
            <a:off x="4333081" y="3819526"/>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Kubernetes</a:t>
            </a:r>
            <a:endParaRPr lang="zh-CN" altLang="en-US" sz="2000" b="1" dirty="0">
              <a:latin typeface="微软雅黑" panose="020B0503020204020204" pitchFamily="34" charset="-122"/>
              <a:ea typeface="微软雅黑" panose="020B0503020204020204" pitchFamily="34" charset="-122"/>
            </a:endParaRPr>
          </a:p>
        </p:txBody>
      </p:sp>
      <p:sp>
        <p:nvSpPr>
          <p:cNvPr id="47113" name="AutoShape 9"/>
          <p:cNvSpPr>
            <a:spLocks noChangeArrowheads="1"/>
          </p:cNvSpPr>
          <p:nvPr/>
        </p:nvSpPr>
        <p:spPr bwMode="auto">
          <a:xfrm>
            <a:off x="2899570" y="2987675"/>
            <a:ext cx="6186487" cy="585788"/>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47114" name="AutoShape 10"/>
          <p:cNvSpPr>
            <a:spLocks noChangeArrowheads="1"/>
          </p:cNvSpPr>
          <p:nvPr/>
        </p:nvSpPr>
        <p:spPr bwMode="auto">
          <a:xfrm>
            <a:off x="3569494" y="3089276"/>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三</a:t>
            </a:r>
          </a:p>
        </p:txBody>
      </p:sp>
      <p:sp>
        <p:nvSpPr>
          <p:cNvPr id="47115" name="TextBox 19"/>
          <p:cNvSpPr txBox="1">
            <a:spLocks noChangeArrowheads="1"/>
          </p:cNvSpPr>
          <p:nvPr/>
        </p:nvSpPr>
        <p:spPr bwMode="auto">
          <a:xfrm>
            <a:off x="4333081" y="3068639"/>
            <a:ext cx="3176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spcBef>
                <a:spcPct val="0"/>
              </a:spcBef>
              <a:buFont typeface="Arial" panose="020B0604020202020204" pitchFamily="34" charset="0"/>
              <a:buNone/>
            </a:pPr>
            <a:r>
              <a:rPr lang="en-US" altLang="zh-CN" sz="2000" b="1" dirty="0" smtClean="0">
                <a:latin typeface="微软雅黑" panose="020B0503020204020204" pitchFamily="34" charset="-122"/>
                <a:ea typeface="微软雅黑" panose="020B0503020204020204" pitchFamily="34" charset="-122"/>
              </a:rPr>
              <a:t>Docker </a:t>
            </a:r>
            <a:r>
              <a:rPr lang="zh-CN" altLang="en-US" sz="2000" b="1" dirty="0" smtClean="0">
                <a:latin typeface="微软雅黑" panose="020B0503020204020204" pitchFamily="34" charset="-122"/>
                <a:ea typeface="微软雅黑" panose="020B0503020204020204" pitchFamily="34" charset="-122"/>
              </a:rPr>
              <a:t>网络</a:t>
            </a:r>
            <a:endParaRPr lang="zh-CN" altLang="en-US" sz="2000" b="1" dirty="0">
              <a:latin typeface="微软雅黑" panose="020B0503020204020204" pitchFamily="34" charset="-122"/>
              <a:ea typeface="微软雅黑" panose="020B0503020204020204" pitchFamily="34" charset="-122"/>
            </a:endParaRPr>
          </a:p>
        </p:txBody>
      </p:sp>
      <p:sp>
        <p:nvSpPr>
          <p:cNvPr id="47116" name="AutoShape 9"/>
          <p:cNvSpPr>
            <a:spLocks noChangeArrowheads="1"/>
          </p:cNvSpPr>
          <p:nvPr/>
        </p:nvSpPr>
        <p:spPr bwMode="auto">
          <a:xfrm>
            <a:off x="2899570" y="4498975"/>
            <a:ext cx="6186487" cy="585788"/>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47117" name="AutoShape 10"/>
          <p:cNvSpPr>
            <a:spLocks noChangeArrowheads="1"/>
          </p:cNvSpPr>
          <p:nvPr/>
        </p:nvSpPr>
        <p:spPr bwMode="auto">
          <a:xfrm>
            <a:off x="3574256" y="4603751"/>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五</a:t>
            </a:r>
          </a:p>
        </p:txBody>
      </p:sp>
      <p:sp>
        <p:nvSpPr>
          <p:cNvPr id="47118" name="TextBox 19"/>
          <p:cNvSpPr txBox="1">
            <a:spLocks noChangeArrowheads="1"/>
          </p:cNvSpPr>
          <p:nvPr/>
        </p:nvSpPr>
        <p:spPr bwMode="auto">
          <a:xfrm>
            <a:off x="4333081" y="4594226"/>
            <a:ext cx="4103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spcBef>
                <a:spcPct val="0"/>
              </a:spcBef>
              <a:buNone/>
            </a:pPr>
            <a:r>
              <a:rPr lang="zh-CN" altLang="en-US" sz="2000" b="1" dirty="0">
                <a:latin typeface="微软雅黑" panose="020B0503020204020204" pitchFamily="34" charset="-122"/>
                <a:ea typeface="微软雅黑" panose="020B0503020204020204" pitchFamily="34" charset="-122"/>
              </a:rPr>
              <a:t>实战</a:t>
            </a:r>
            <a:endParaRPr lang="zh-CN" altLang="en-US" sz="2000" b="1" dirty="0">
              <a:latin typeface="微软雅黑" panose="020B0503020204020204" pitchFamily="34" charset="-122"/>
              <a:ea typeface="微软雅黑" panose="020B0503020204020204" pitchFamily="34" charset="-122"/>
            </a:endParaRPr>
          </a:p>
        </p:txBody>
      </p:sp>
      <p:sp>
        <p:nvSpPr>
          <p:cNvPr id="47119" name="AutoShape 9"/>
          <p:cNvSpPr>
            <a:spLocks noChangeArrowheads="1"/>
          </p:cNvSpPr>
          <p:nvPr/>
        </p:nvSpPr>
        <p:spPr bwMode="auto">
          <a:xfrm>
            <a:off x="2899570" y="1554164"/>
            <a:ext cx="6186487" cy="585787"/>
          </a:xfrm>
          <a:prstGeom prst="roundRect">
            <a:avLst>
              <a:gd name="adj" fmla="val 8162"/>
            </a:avLst>
          </a:prstGeom>
          <a:gradFill rotWithShape="1">
            <a:gsLst>
              <a:gs pos="0">
                <a:srgbClr val="DDDDDD"/>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eaLnBrk="1" hangingPunct="1">
              <a:lnSpc>
                <a:spcPct val="120000"/>
              </a:lnSpc>
              <a:spcBef>
                <a:spcPct val="0"/>
              </a:spcBef>
              <a:buFont typeface="Arial" panose="020B0604020202020204" pitchFamily="34" charset="0"/>
              <a:buNone/>
            </a:pP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47120" name="AutoShape 10"/>
          <p:cNvSpPr>
            <a:spLocks noChangeArrowheads="1"/>
          </p:cNvSpPr>
          <p:nvPr/>
        </p:nvSpPr>
        <p:spPr bwMode="auto">
          <a:xfrm>
            <a:off x="3569494" y="1654176"/>
            <a:ext cx="495300" cy="390525"/>
          </a:xfrm>
          <a:prstGeom prst="roundRect">
            <a:avLst>
              <a:gd name="adj" fmla="val 11514"/>
            </a:avLst>
          </a:prstGeom>
          <a:gradFill rotWithShape="1">
            <a:gsLst>
              <a:gs pos="0">
                <a:srgbClr val="C0C0C0"/>
              </a:gs>
              <a:gs pos="100000">
                <a:srgbClr val="FFFFFF"/>
              </a:gs>
            </a:gsLst>
            <a:lin ang="5400000" scaled="1"/>
          </a:gradFill>
          <a:ln w="9525">
            <a:solidFill>
              <a:srgbClr val="808080"/>
            </a:solidFill>
            <a:round/>
            <a:headEnd/>
            <a:tailEnd/>
          </a:ln>
        </p:spPr>
        <p:txBody>
          <a:bodyPr wrap="none" anchor="ct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lgn="ctr" eaLnBrk="1" hangingPunct="1">
              <a:spcBef>
                <a:spcPct val="50000"/>
              </a:spcBef>
              <a:buFont typeface="Arial" panose="020B0604020202020204" pitchFamily="34" charset="0"/>
              <a:buNone/>
            </a:pPr>
            <a:r>
              <a:rPr lang="zh-CN" altLang="en-US" sz="2000">
                <a:solidFill>
                  <a:srgbClr val="000000"/>
                </a:solidFill>
                <a:latin typeface="微软雅黑" panose="020B0503020204020204" pitchFamily="34" charset="-122"/>
                <a:ea typeface="微软雅黑" panose="020B0503020204020204" pitchFamily="34" charset="-122"/>
              </a:rPr>
              <a:t>一</a:t>
            </a:r>
          </a:p>
        </p:txBody>
      </p:sp>
      <p:sp>
        <p:nvSpPr>
          <p:cNvPr id="47121" name="TextBox 19"/>
          <p:cNvSpPr txBox="1">
            <a:spLocks noChangeArrowheads="1"/>
          </p:cNvSpPr>
          <p:nvPr/>
        </p:nvSpPr>
        <p:spPr bwMode="auto">
          <a:xfrm>
            <a:off x="4333081" y="1633539"/>
            <a:ext cx="3176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sym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sym typeface="微软雅黑" panose="020B0503020204020204" pitchFamily="34"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sym typeface="微软雅黑" panose="020B0503020204020204" pitchFamily="34" charset="-122"/>
              </a:defRPr>
            </a:lvl9pPr>
          </a:lstStyle>
          <a:p>
            <a:pPr>
              <a:spcBef>
                <a:spcPct val="0"/>
              </a:spcBef>
              <a:buNone/>
            </a:pPr>
            <a:r>
              <a:rPr lang="en-US" altLang="zh-CN" sz="2000" b="1" dirty="0">
                <a:latin typeface="微软雅黑" panose="020B0503020204020204" pitchFamily="34" charset="-122"/>
                <a:ea typeface="微软雅黑" panose="020B0503020204020204" pitchFamily="34" charset="-122"/>
              </a:rPr>
              <a:t>Docker </a:t>
            </a:r>
            <a:r>
              <a:rPr lang="en-US" altLang="zh-CN" sz="2000" b="1" dirty="0" smtClean="0">
                <a:latin typeface="微软雅黑" panose="020B0503020204020204" pitchFamily="34" charset="-122"/>
                <a:ea typeface="微软雅黑" panose="020B0503020204020204" pitchFamily="34" charset="-122"/>
              </a:rPr>
              <a:t>Engine</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95537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主题2">
  <a:themeElements>
    <a:clrScheme name="红黄蓝">
      <a:dk1>
        <a:sysClr val="windowText" lastClr="000000"/>
      </a:dk1>
      <a:lt1>
        <a:sysClr val="window" lastClr="FFFFFF"/>
      </a:lt1>
      <a:dk2>
        <a:srgbClr val="323232"/>
      </a:dk2>
      <a:lt2>
        <a:srgbClr val="E5C243"/>
      </a:lt2>
      <a:accent1>
        <a:srgbClr val="C00000"/>
      </a:accent1>
      <a:accent2>
        <a:srgbClr val="FFC000"/>
      </a:accent2>
      <a:accent3>
        <a:srgbClr val="00B0F0"/>
      </a:accent3>
      <a:accent4>
        <a:srgbClr val="C5E799"/>
      </a:accent4>
      <a:accent5>
        <a:srgbClr val="7F5F52"/>
      </a:accent5>
      <a:accent6>
        <a:srgbClr val="92D050"/>
      </a:accent6>
      <a:hlink>
        <a:srgbClr val="00B0F0"/>
      </a:hlink>
      <a:folHlink>
        <a:srgbClr val="C00000"/>
      </a:folHlink>
    </a:clrScheme>
    <a:fontScheme name="雅黑">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nicomWild" id="{30DEDBB6-AD65-42BE-91B2-FB100DCA955A}" vid="{9F46F3C4-5D64-4FE8-AF7A-F4415D5E392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10月份广州全国规划会议交流-IT战略人才建设介绍</Template>
  <TotalTime>6047</TotalTime>
  <Words>2394</Words>
  <Application>Microsoft Office PowerPoint</Application>
  <PresentationFormat>自定义</PresentationFormat>
  <Paragraphs>245</Paragraphs>
  <Slides>32</Slides>
  <Notes>7</Notes>
  <HiddenSlides>0</HiddenSlides>
  <MMClips>8</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Arial Unicode MS</vt:lpstr>
      <vt:lpstr>华文行楷</vt:lpstr>
      <vt:lpstr>华文新魏</vt:lpstr>
      <vt:lpstr>宋体</vt:lpstr>
      <vt:lpstr>微软雅黑</vt:lpstr>
      <vt:lpstr>Arial</vt:lpstr>
      <vt:lpstr>Calibri</vt:lpstr>
      <vt:lpstr>Segoe UI</vt:lpstr>
      <vt:lpstr>Times New Roman</vt:lpstr>
      <vt:lpstr>Wingdings</vt:lpstr>
      <vt:lpstr>主题2</vt:lpstr>
      <vt:lpstr>Docker容器技术</vt:lpstr>
      <vt:lpstr>PowerPoint 演示文稿</vt:lpstr>
      <vt:lpstr>Docker Engine</vt:lpstr>
      <vt:lpstr>Docker Engine</vt:lpstr>
      <vt:lpstr>Docker Engine安装</vt:lpstr>
      <vt:lpstr>Docker Engine常用命令</vt:lpstr>
      <vt:lpstr>Docker Engine常用命令-示例</vt:lpstr>
      <vt:lpstr>Docker Engine生命周期</vt:lpstr>
      <vt:lpstr>PowerPoint 演示文稿</vt:lpstr>
      <vt:lpstr>Docker compose 概述</vt:lpstr>
      <vt:lpstr>Docker compose 特点</vt:lpstr>
      <vt:lpstr>Docker compose 常用命令</vt:lpstr>
      <vt:lpstr>Docker compose 的作用</vt:lpstr>
      <vt:lpstr>如何安装Docker compose</vt:lpstr>
      <vt:lpstr>PowerPoint 演示文稿</vt:lpstr>
      <vt:lpstr>docker网络概况</vt:lpstr>
      <vt:lpstr>Bridge模式</vt:lpstr>
      <vt:lpstr>Bridge模式</vt:lpstr>
      <vt:lpstr>端口映射方式</vt:lpstr>
      <vt:lpstr>Host模式</vt:lpstr>
      <vt:lpstr>PowerPoint 演示文稿</vt:lpstr>
      <vt:lpstr>Kubernetes概况</vt:lpstr>
      <vt:lpstr>Kubernetes概况</vt:lpstr>
      <vt:lpstr>Kubernetes优点</vt:lpstr>
      <vt:lpstr>Kubernetes基本概念</vt:lpstr>
      <vt:lpstr>Kubernetes基本概念</vt:lpstr>
      <vt:lpstr>Kubernetes集群架构图</vt:lpstr>
      <vt:lpstr>Minikube - Kubernetes本地实验环境</vt:lpstr>
      <vt:lpstr>Minikube - Kubernetes本地实验环境</vt:lpstr>
      <vt:lpstr>Minikube - Kubernetes本地实验环境</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基于项目众筹的人才使用 方案介绍</dc:title>
  <dc:creator>Yi Sun(联通集团信息化事业部)</dc:creator>
  <cp:lastModifiedBy>nongbw</cp:lastModifiedBy>
  <cp:revision>259</cp:revision>
  <dcterms:created xsi:type="dcterms:W3CDTF">2016-10-24T03:23:42Z</dcterms:created>
  <dcterms:modified xsi:type="dcterms:W3CDTF">2018-01-16T03:37:31Z</dcterms:modified>
</cp:coreProperties>
</file>